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1.jpg" ContentType="image/jpeg"/>
  <Override PartName="/ppt/media/image12.jpg" ContentType="image/jpeg"/>
  <Override PartName="/ppt/media/image18.jpg" ContentType="image/jpeg"/>
  <Override PartName="/ppt/media/image19.jpg" ContentType="image/jpeg"/>
  <Override PartName="/ppt/media/image22.jpg" ContentType="image/jpeg"/>
  <Override PartName="/ppt/media/image24.jpg" ContentType="image/jpeg"/>
  <Override PartName="/ppt/media/image26.jpg" ContentType="image/jpeg"/>
  <Override PartName="/ppt/media/image27.jpg" ContentType="image/jpeg"/>
  <Override PartName="/ppt/media/image28.jpg" ContentType="image/jpeg"/>
  <Override PartName="/ppt/media/image29.jpg" ContentType="image/jpeg"/>
  <Override PartName="/ppt/media/image30.jpg" ContentType="image/jpeg"/>
  <Override PartName="/ppt/media/image31.jpg" ContentType="image/jpeg"/>
  <Override PartName="/ppt/media/image32.jpg" ContentType="image/jpeg"/>
  <Override PartName="/ppt/media/image33.jpg" ContentType="image/jpeg"/>
  <Override PartName="/ppt/media/image34.jpg" ContentType="image/jpeg"/>
  <Override PartName="/ppt/media/image35.jpg" ContentType="image/jpeg"/>
  <Override PartName="/ppt/media/image36.jpg" ContentType="image/jpeg"/>
  <Override PartName="/ppt/media/image37.jpg" ContentType="image/jpeg"/>
  <Override PartName="/ppt/media/image39.jpg" ContentType="image/jpeg"/>
  <Override PartName="/ppt/media/image40.jpg" ContentType="image/jpeg"/>
  <Override PartName="/ppt/media/image41.jpg" ContentType="image/jpeg"/>
  <Override PartName="/ppt/media/image42.jpg" ContentType="image/jpeg"/>
  <Override PartName="/ppt/media/image4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6" r:id="rId2"/>
    <p:sldId id="440" r:id="rId3"/>
    <p:sldId id="441" r:id="rId4"/>
    <p:sldId id="442" r:id="rId5"/>
    <p:sldId id="443" r:id="rId6"/>
    <p:sldId id="444" r:id="rId7"/>
    <p:sldId id="452" r:id="rId8"/>
    <p:sldId id="438" r:id="rId9"/>
    <p:sldId id="453" r:id="rId10"/>
    <p:sldId id="455" r:id="rId11"/>
    <p:sldId id="456" r:id="rId12"/>
    <p:sldId id="454" r:id="rId13"/>
    <p:sldId id="256" r:id="rId14"/>
    <p:sldId id="257" r:id="rId15"/>
    <p:sldId id="258" r:id="rId16"/>
    <p:sldId id="288" r:id="rId17"/>
    <p:sldId id="290" r:id="rId18"/>
    <p:sldId id="268" r:id="rId19"/>
    <p:sldId id="260" r:id="rId20"/>
    <p:sldId id="291" r:id="rId21"/>
    <p:sldId id="292" r:id="rId22"/>
    <p:sldId id="261" r:id="rId23"/>
    <p:sldId id="262" r:id="rId24"/>
    <p:sldId id="263" r:id="rId25"/>
    <p:sldId id="264" r:id="rId26"/>
    <p:sldId id="265" r:id="rId27"/>
    <p:sldId id="266" r:id="rId28"/>
    <p:sldId id="267" r:id="rId29"/>
    <p:sldId id="269" r:id="rId30"/>
    <p:sldId id="270" r:id="rId31"/>
    <p:sldId id="272" r:id="rId32"/>
    <p:sldId id="273" r:id="rId33"/>
    <p:sldId id="274" r:id="rId34"/>
    <p:sldId id="275" r:id="rId35"/>
    <p:sldId id="280" r:id="rId36"/>
    <p:sldId id="276" r:id="rId37"/>
    <p:sldId id="277" r:id="rId38"/>
    <p:sldId id="278" r:id="rId39"/>
    <p:sldId id="279" r:id="rId40"/>
    <p:sldId id="281" r:id="rId41"/>
    <p:sldId id="282" r:id="rId42"/>
    <p:sldId id="283" r:id="rId43"/>
    <p:sldId id="284" r:id="rId44"/>
    <p:sldId id="285" r:id="rId45"/>
    <p:sldId id="286" r:id="rId46"/>
    <p:sldId id="287" r:id="rId47"/>
    <p:sldId id="387"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714"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7F41B-635D-19F7-2078-7A90F6A845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FD89E0-C102-A802-064D-8D63940B7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B3E61-F125-0033-6FDF-E4467025A0D4}"/>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0D4DEC7E-5AEC-3923-F6A4-083AF2BA8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FA976-378E-6104-4F29-972F481F1C0E}"/>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146507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3B01-3778-E1FF-348D-E87A722E10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97558D-1B59-F4EB-4F36-9192199510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3BB00-0620-92D0-5A40-B957F28CF27E}"/>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36D532F2-6D13-3A58-4ABB-E4B2CC49B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A095E-C02D-BC59-D7B0-A56FC1F5F22F}"/>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378836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9AA8B1-073A-24B7-49AD-7D34C950BA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E40136-22E2-4B44-628E-8240904CA3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CF9E8-5DC5-90CF-CFBC-37991942393E}"/>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406E7479-ED15-EE7F-FB1A-090ABA20B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CF7C3-9E4D-7624-6B8B-B9A07815EA06}"/>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381733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C338-A2BE-C557-AD95-5F0279A429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E6766-88EB-429C-A718-5388B48246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6E3BEA-C05F-05E0-1496-13347C60639D}"/>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D8E47C65-8822-16A4-DFC6-019848004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BC93E8-06AC-CC5D-DCED-D48043B04E11}"/>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2821993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313CA-0A17-6920-12F0-2B4D0E917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42074D-6E22-9823-0AF7-869157E11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5775F-B03D-6245-68CF-6A83B8C5765B}"/>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65997920-0423-EE8C-DBB0-B5F547B21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E7249-1F2C-9B38-3774-758F3B4E799B}"/>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340476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45CA-E64F-E18A-2FC7-2D5EE07038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7A9DAD-DD4B-F9EF-2115-3E2A05A351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D4E823-5F09-2614-3B17-0BCB6909F2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76D45-6979-FA9F-A811-FB5074D33AC7}"/>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6" name="Footer Placeholder 5">
            <a:extLst>
              <a:ext uri="{FF2B5EF4-FFF2-40B4-BE49-F238E27FC236}">
                <a16:creationId xmlns:a16="http://schemas.microsoft.com/office/drawing/2014/main" id="{68E1B2D6-1085-4966-414B-CAEF907EF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5E6C2F-6CA4-835C-4D8E-FD3381E0B300}"/>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115057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2803-DD48-B6F9-4CA7-AC20162BF0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E30337-1CF0-F2FD-2802-D588860B94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D6C74F-4D9A-4C32-EB3B-7E004D1550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8533AD-CF8D-19FD-7314-FA744F93AB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FF65DF-2871-1BC0-FC42-CFE09C54C1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A557EF-EB6E-3B44-C002-098F0F3E6BA5}"/>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8" name="Footer Placeholder 7">
            <a:extLst>
              <a:ext uri="{FF2B5EF4-FFF2-40B4-BE49-F238E27FC236}">
                <a16:creationId xmlns:a16="http://schemas.microsoft.com/office/drawing/2014/main" id="{AC367D5E-0424-7A69-CE4B-3730E62D6D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9AFEE5-2FBE-A1D0-6A53-AB938929C41F}"/>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2405800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A1FCB-6857-9EB1-0B3C-3FAE1086E0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D14C08-A690-14C6-F45C-13C8A2A317D7}"/>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4" name="Footer Placeholder 3">
            <a:extLst>
              <a:ext uri="{FF2B5EF4-FFF2-40B4-BE49-F238E27FC236}">
                <a16:creationId xmlns:a16="http://schemas.microsoft.com/office/drawing/2014/main" id="{07BC4F72-9FA1-0AE7-E068-D82DCD1ECC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5970FA-B23C-EB97-91C0-ABED461B62FC}"/>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836569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426C0-88DF-9E75-3728-3D12EF3565E1}"/>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3" name="Footer Placeholder 2">
            <a:extLst>
              <a:ext uri="{FF2B5EF4-FFF2-40B4-BE49-F238E27FC236}">
                <a16:creationId xmlns:a16="http://schemas.microsoft.com/office/drawing/2014/main" id="{3815AD8B-796B-B83F-D0EE-C9472689FD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B5A407-97DF-B39F-8B2F-E776AA9A8FC5}"/>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423652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E99E-ED25-5976-2D06-19EBA1A04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B673CA3-129D-0B5B-075C-44DCAD6B2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4D7339-DF8F-B00D-A33D-4F77BF3FA4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9C078-13B4-0EC1-3114-869B4147D69B}"/>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6" name="Footer Placeholder 5">
            <a:extLst>
              <a:ext uri="{FF2B5EF4-FFF2-40B4-BE49-F238E27FC236}">
                <a16:creationId xmlns:a16="http://schemas.microsoft.com/office/drawing/2014/main" id="{A409CC82-5584-DD18-BF5B-B4A4D412C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70BD8-5FBB-4F14-F32B-CC30837276A5}"/>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400491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CE329-DAFF-2A6E-D254-5F9F3B567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0BE87A-BCA6-46D4-237A-6DBD8A94D2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C2B334-539A-5E03-C3A3-486E8C438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1885C-8176-4163-2551-EEC19722C4D5}"/>
              </a:ext>
            </a:extLst>
          </p:cNvPr>
          <p:cNvSpPr>
            <a:spLocks noGrp="1"/>
          </p:cNvSpPr>
          <p:nvPr>
            <p:ph type="dt" sz="half" idx="10"/>
          </p:nvPr>
        </p:nvSpPr>
        <p:spPr/>
        <p:txBody>
          <a:bodyPr/>
          <a:lstStyle/>
          <a:p>
            <a:fld id="{65694AF1-0D3A-4476-B255-1B02B6105FAE}" type="datetimeFigureOut">
              <a:rPr lang="en-US" smtClean="0"/>
              <a:t>8/3/2025</a:t>
            </a:fld>
            <a:endParaRPr lang="en-US"/>
          </a:p>
        </p:txBody>
      </p:sp>
      <p:sp>
        <p:nvSpPr>
          <p:cNvPr id="6" name="Footer Placeholder 5">
            <a:extLst>
              <a:ext uri="{FF2B5EF4-FFF2-40B4-BE49-F238E27FC236}">
                <a16:creationId xmlns:a16="http://schemas.microsoft.com/office/drawing/2014/main" id="{ED587EC5-294F-9AF6-9D7A-40CB681AF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C75245-53D1-C483-B519-398EED4AD2F1}"/>
              </a:ext>
            </a:extLst>
          </p:cNvPr>
          <p:cNvSpPr>
            <a:spLocks noGrp="1"/>
          </p:cNvSpPr>
          <p:nvPr>
            <p:ph type="sldNum" sz="quarter" idx="12"/>
          </p:nvPr>
        </p:nvSpPr>
        <p:spPr/>
        <p:txBody>
          <a:bodyPr/>
          <a:lstStyle/>
          <a:p>
            <a:fld id="{D37F1AEE-9F27-4CA0-A68B-36ABBC40F1AF}" type="slidenum">
              <a:rPr lang="en-US" smtClean="0"/>
              <a:t>‹#›</a:t>
            </a:fld>
            <a:endParaRPr lang="en-US"/>
          </a:p>
        </p:txBody>
      </p:sp>
    </p:spTree>
    <p:extLst>
      <p:ext uri="{BB962C8B-B14F-4D97-AF65-F5344CB8AC3E}">
        <p14:creationId xmlns:p14="http://schemas.microsoft.com/office/powerpoint/2010/main" val="1033043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015B7-AFB5-816E-892C-3670AD3542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09D56B-CB4E-2AFB-6AEC-EDD41A66F7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D3672-E761-42F9-147A-CD3C7CA897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694AF1-0D3A-4476-B255-1B02B6105FAE}" type="datetimeFigureOut">
              <a:rPr lang="en-US" smtClean="0"/>
              <a:t>8/3/2025</a:t>
            </a:fld>
            <a:endParaRPr lang="en-US"/>
          </a:p>
        </p:txBody>
      </p:sp>
      <p:sp>
        <p:nvSpPr>
          <p:cNvPr id="5" name="Footer Placeholder 4">
            <a:extLst>
              <a:ext uri="{FF2B5EF4-FFF2-40B4-BE49-F238E27FC236}">
                <a16:creationId xmlns:a16="http://schemas.microsoft.com/office/drawing/2014/main" id="{C0EA180D-27AE-D27E-0CDF-FD21FBA470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D42565-92D0-94A1-3C96-BFD586CE94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7F1AEE-9F27-4CA0-A68B-36ABBC40F1AF}" type="slidenum">
              <a:rPr lang="en-US" smtClean="0"/>
              <a:t>‹#›</a:t>
            </a:fld>
            <a:endParaRPr lang="en-US"/>
          </a:p>
        </p:txBody>
      </p:sp>
    </p:spTree>
    <p:extLst>
      <p:ext uri="{BB962C8B-B14F-4D97-AF65-F5344CB8AC3E}">
        <p14:creationId xmlns:p14="http://schemas.microsoft.com/office/powerpoint/2010/main" val="1993350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26D5-E060-4ABD-B557-F0C40A1F398E}"/>
              </a:ext>
            </a:extLst>
          </p:cNvPr>
          <p:cNvSpPr txBox="1">
            <a:spLocks/>
          </p:cNvSpPr>
          <p:nvPr/>
        </p:nvSpPr>
        <p:spPr>
          <a:xfrm>
            <a:off x="99655" y="2006600"/>
            <a:ext cx="10364451" cy="914400"/>
          </a:xfrm>
          <a:prstGeom prst="rect">
            <a:avLst/>
          </a:prstGeom>
        </p:spPr>
        <p:txBody>
          <a:bodyPr>
            <a:normAutofit/>
          </a:bodyPr>
          <a:lst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a:lstStyle>
          <a:p>
            <a:r>
              <a:rPr lang="en-US" sz="4800" b="1" dirty="0">
                <a:latin typeface="Times New Roman" panose="02020603050405020304" pitchFamily="18" charset="0"/>
                <a:cs typeface="Times New Roman" panose="02020603050405020304" pitchFamily="18" charset="0"/>
              </a:rPr>
              <a:t>         </a:t>
            </a:r>
            <a:r>
              <a:rPr lang="en-US" sz="4800" b="1" dirty="0">
                <a:solidFill>
                  <a:srgbClr val="FF0000"/>
                </a:solidFill>
                <a:latin typeface="Times New Roman" panose="02020603050405020304" pitchFamily="18" charset="0"/>
                <a:cs typeface="Times New Roman" panose="02020603050405020304" pitchFamily="18" charset="0"/>
              </a:rPr>
              <a:t>Basic Pathology</a:t>
            </a:r>
            <a:endParaRPr lang="en-IN" sz="4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785FB6-0118-4ACE-B2C6-7B6A53CD63A0}"/>
              </a:ext>
            </a:extLst>
          </p:cNvPr>
          <p:cNvSpPr txBox="1">
            <a:spLocks/>
          </p:cNvSpPr>
          <p:nvPr/>
        </p:nvSpPr>
        <p:spPr>
          <a:xfrm>
            <a:off x="-134322" y="3366181"/>
            <a:ext cx="12092344" cy="2861740"/>
          </a:xfrm>
          <a:prstGeom prst="rect">
            <a:avLst/>
          </a:prstGeom>
        </p:spPr>
        <p:txBody>
          <a:bodyPr>
            <a:normAutofit/>
          </a:bodyPr>
          <a:lst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a:lstStyle>
          <a:p>
            <a:pPr marL="0" indent="0" algn="r">
              <a:lnSpc>
                <a:spcPct val="100000"/>
              </a:lnSpc>
              <a:buNone/>
            </a:pPr>
            <a:r>
              <a:rPr lang="en-US" sz="2667" b="1" dirty="0">
                <a:solidFill>
                  <a:srgbClr val="00B050"/>
                </a:solidFill>
                <a:latin typeface="Bahnschrift Condensed" pitchFamily="34" charset="0"/>
                <a:cs typeface="Times New Roman" panose="02020603050405020304" pitchFamily="18" charset="0"/>
              </a:rPr>
              <a:t>Prof.(</a:t>
            </a:r>
            <a:r>
              <a:rPr lang="en-US" sz="2667" b="1" dirty="0" err="1">
                <a:solidFill>
                  <a:srgbClr val="00B050"/>
                </a:solidFill>
                <a:latin typeface="Bahnschrift Condensed" pitchFamily="34" charset="0"/>
                <a:cs typeface="Times New Roman" panose="02020603050405020304" pitchFamily="18" charset="0"/>
              </a:rPr>
              <a:t>Vd</a:t>
            </a:r>
            <a:r>
              <a:rPr lang="en-US" sz="2667" b="1" dirty="0">
                <a:solidFill>
                  <a:srgbClr val="00B050"/>
                </a:solidFill>
                <a:latin typeface="Bahnschrift Condensed" pitchFamily="34" charset="0"/>
                <a:cs typeface="Times New Roman" panose="02020603050405020304" pitchFamily="18" charset="0"/>
              </a:rPr>
              <a:t>) Narayan S. Jadhav</a:t>
            </a:r>
          </a:p>
          <a:p>
            <a:pPr marL="0" indent="0" algn="r">
              <a:lnSpc>
                <a:spcPct val="100000"/>
              </a:lnSpc>
              <a:buNone/>
            </a:pPr>
            <a:r>
              <a:rPr lang="en-US" sz="2133" b="1" dirty="0">
                <a:latin typeface="Bahnschrift Condensed" pitchFamily="34" charset="0"/>
                <a:cs typeface="Times New Roman" panose="02020603050405020304" pitchFamily="18" charset="0"/>
              </a:rPr>
              <a:t>PRESIDENT (I/C), </a:t>
            </a:r>
            <a:r>
              <a:rPr lang="en-IN" sz="2133" b="1" dirty="0">
                <a:latin typeface="Bahnschrift Condensed" pitchFamily="34" charset="0"/>
                <a:cs typeface="Times New Roman" pitchFamily="18" charset="0"/>
              </a:rPr>
              <a:t>Medical Assessment and Rating Board (MARB)</a:t>
            </a:r>
            <a:endParaRPr lang="en-US" sz="2133" b="1" dirty="0">
              <a:latin typeface="Bahnschrift Condensed" pitchFamily="34" charset="0"/>
              <a:cs typeface="Times New Roman" panose="02020603050405020304" pitchFamily="18" charset="0"/>
            </a:endParaRPr>
          </a:p>
          <a:p>
            <a:pPr marL="0" indent="0" algn="r">
              <a:lnSpc>
                <a:spcPct val="100000"/>
              </a:lnSpc>
              <a:buNone/>
            </a:pPr>
            <a:r>
              <a:rPr lang="en-US" sz="2400" b="1" dirty="0">
                <a:latin typeface="Bahnschrift Condensed" pitchFamily="34" charset="0"/>
                <a:cs typeface="Times New Roman" panose="02020603050405020304" pitchFamily="18" charset="0"/>
              </a:rPr>
              <a:t>MEMBER, BERISIM </a:t>
            </a:r>
            <a:endParaRPr lang="en-US" sz="2133" b="1" dirty="0">
              <a:latin typeface="Bahnschrift Condensed" pitchFamily="34" charset="0"/>
            </a:endParaRPr>
          </a:p>
          <a:p>
            <a:pPr marL="0" indent="0" algn="r">
              <a:lnSpc>
                <a:spcPct val="100000"/>
              </a:lnSpc>
              <a:buNone/>
            </a:pPr>
            <a:r>
              <a:rPr lang="en-US" sz="3200" b="1" dirty="0">
                <a:solidFill>
                  <a:srgbClr val="FF0000"/>
                </a:solidFill>
                <a:latin typeface="Bahnschrift Condensed" pitchFamily="34" charset="0"/>
              </a:rPr>
              <a:t>National Commission for Indian Systems of Medicine</a:t>
            </a:r>
          </a:p>
          <a:p>
            <a:pPr marL="0" indent="0" algn="r">
              <a:buNone/>
            </a:pPr>
            <a:r>
              <a:rPr lang="en-US" sz="2667" b="1" dirty="0">
                <a:latin typeface="Bahnschrift Condensed" pitchFamily="34" charset="0"/>
              </a:rPr>
              <a:t>Government of India , New Delhi</a:t>
            </a:r>
            <a:r>
              <a:rPr lang="en-US" sz="2133" b="1" dirty="0">
                <a:latin typeface="Bahnschrift Condensed" pitchFamily="34" charset="0"/>
              </a:rPr>
              <a:t>.</a:t>
            </a:r>
            <a:endParaRPr lang="en-IN" sz="2133" b="1" dirty="0">
              <a:latin typeface="Bahnschrift Condensed" pitchFamily="34" charset="0"/>
            </a:endParaRPr>
          </a:p>
        </p:txBody>
      </p:sp>
      <p:pic>
        <p:nvPicPr>
          <p:cNvPr id="4" name="Picture 3">
            <a:extLst>
              <a:ext uri="{FF2B5EF4-FFF2-40B4-BE49-F238E27FC236}">
                <a16:creationId xmlns:a16="http://schemas.microsoft.com/office/drawing/2014/main" id="{4055CF09-D617-4671-97A4-120828AE2B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967" y="496729"/>
            <a:ext cx="1836551" cy="1579828"/>
          </a:xfrm>
          <a:prstGeom prst="rect">
            <a:avLst/>
          </a:prstGeom>
        </p:spPr>
      </p:pic>
      <p:pic>
        <p:nvPicPr>
          <p:cNvPr id="5" name="Picture 2" descr="National Institute of Ayurveda - Wikipedia">
            <a:extLst>
              <a:ext uri="{FF2B5EF4-FFF2-40B4-BE49-F238E27FC236}">
                <a16:creationId xmlns:a16="http://schemas.microsoft.com/office/drawing/2014/main" id="{3CCA7A2B-E018-485B-9F11-0F3F662E08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8801" y="283640"/>
            <a:ext cx="1620191" cy="172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69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5188" rIns="0" bIns="0" rtlCol="0">
            <a:spAutoFit/>
          </a:bodyPr>
          <a:lstStyle/>
          <a:p>
            <a:pPr marL="3390900">
              <a:lnSpc>
                <a:spcPct val="100000"/>
              </a:lnSpc>
              <a:spcBef>
                <a:spcPts val="105"/>
              </a:spcBef>
            </a:pPr>
            <a:r>
              <a:rPr i="1" spc="-80" dirty="0">
                <a:latin typeface="Calibri Light"/>
                <a:cs typeface="Calibri Light"/>
              </a:rPr>
              <a:t>HOMEOSTASIS</a:t>
            </a:r>
          </a:p>
        </p:txBody>
      </p:sp>
      <p:pic>
        <p:nvPicPr>
          <p:cNvPr id="3" name="object 3"/>
          <p:cNvPicPr/>
          <p:nvPr/>
        </p:nvPicPr>
        <p:blipFill>
          <a:blip r:embed="rId2" cstate="print"/>
          <a:stretch>
            <a:fillRect/>
          </a:stretch>
        </p:blipFill>
        <p:spPr>
          <a:xfrm>
            <a:off x="102107" y="1853184"/>
            <a:ext cx="5244655" cy="4928616"/>
          </a:xfrm>
          <a:prstGeom prst="rect">
            <a:avLst/>
          </a:prstGeom>
        </p:spPr>
      </p:pic>
      <p:sp>
        <p:nvSpPr>
          <p:cNvPr id="4" name="object 4"/>
          <p:cNvSpPr txBox="1"/>
          <p:nvPr/>
        </p:nvSpPr>
        <p:spPr>
          <a:xfrm>
            <a:off x="1999488" y="5779008"/>
            <a:ext cx="2369820" cy="502920"/>
          </a:xfrm>
          <a:prstGeom prst="rect">
            <a:avLst/>
          </a:prstGeom>
          <a:solidFill>
            <a:srgbClr val="FFFFFF"/>
          </a:solidFill>
        </p:spPr>
        <p:txBody>
          <a:bodyPr vert="horz" wrap="square" lIns="0" tIns="27940" rIns="0" bIns="0" rtlCol="0">
            <a:spAutoFit/>
          </a:bodyPr>
          <a:lstStyle/>
          <a:p>
            <a:pPr marL="92075">
              <a:lnSpc>
                <a:spcPct val="100000"/>
              </a:lnSpc>
              <a:spcBef>
                <a:spcPts val="220"/>
              </a:spcBef>
            </a:pPr>
            <a:r>
              <a:rPr sz="2650" spc="-10" dirty="0">
                <a:latin typeface="Calibri"/>
                <a:cs typeface="Calibri"/>
              </a:rPr>
              <a:t>HOMEOSTASIS</a:t>
            </a:r>
            <a:endParaRPr sz="2650">
              <a:latin typeface="Calibri"/>
              <a:cs typeface="Calibri"/>
            </a:endParaRPr>
          </a:p>
        </p:txBody>
      </p:sp>
      <p:sp>
        <p:nvSpPr>
          <p:cNvPr id="5" name="object 5"/>
          <p:cNvSpPr txBox="1"/>
          <p:nvPr/>
        </p:nvSpPr>
        <p:spPr>
          <a:xfrm>
            <a:off x="6581902" y="5295087"/>
            <a:ext cx="44227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THE</a:t>
            </a:r>
            <a:r>
              <a:rPr sz="2400" spc="-45" dirty="0">
                <a:latin typeface="Calibri"/>
                <a:cs typeface="Calibri"/>
              </a:rPr>
              <a:t> </a:t>
            </a:r>
            <a:r>
              <a:rPr sz="2400" dirty="0">
                <a:latin typeface="Calibri"/>
                <a:cs typeface="Calibri"/>
              </a:rPr>
              <a:t>KEY</a:t>
            </a:r>
            <a:r>
              <a:rPr sz="2400" spc="-55"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a:t>
            </a:r>
            <a:r>
              <a:rPr sz="2400" spc="-55" dirty="0">
                <a:latin typeface="Calibri"/>
                <a:cs typeface="Calibri"/>
              </a:rPr>
              <a:t> </a:t>
            </a:r>
            <a:r>
              <a:rPr sz="2400" spc="-30" dirty="0">
                <a:latin typeface="Calibri"/>
                <a:cs typeface="Calibri"/>
              </a:rPr>
              <a:t>HEALTH</a:t>
            </a:r>
            <a:r>
              <a:rPr sz="2400" spc="-55" dirty="0">
                <a:latin typeface="Calibri"/>
                <a:cs typeface="Calibri"/>
              </a:rPr>
              <a:t> </a:t>
            </a:r>
            <a:r>
              <a:rPr sz="2400" dirty="0">
                <a:latin typeface="Calibri"/>
                <a:cs typeface="Calibri"/>
              </a:rPr>
              <a:t>&amp;</a:t>
            </a:r>
            <a:r>
              <a:rPr sz="2400" spc="-55" dirty="0">
                <a:latin typeface="Calibri"/>
                <a:cs typeface="Calibri"/>
              </a:rPr>
              <a:t> </a:t>
            </a:r>
            <a:r>
              <a:rPr sz="2400" spc="-10" dirty="0">
                <a:latin typeface="Calibri"/>
                <a:cs typeface="Calibri"/>
              </a:rPr>
              <a:t>HAPPINESS</a:t>
            </a:r>
            <a:endParaRPr sz="2400">
              <a:latin typeface="Calibri"/>
              <a:cs typeface="Calibri"/>
            </a:endParaRPr>
          </a:p>
        </p:txBody>
      </p:sp>
      <p:sp>
        <p:nvSpPr>
          <p:cNvPr id="6" name="object 6"/>
          <p:cNvSpPr txBox="1"/>
          <p:nvPr/>
        </p:nvSpPr>
        <p:spPr>
          <a:xfrm>
            <a:off x="6396609" y="2172970"/>
            <a:ext cx="5633085" cy="1062990"/>
          </a:xfrm>
          <a:prstGeom prst="rect">
            <a:avLst/>
          </a:prstGeom>
        </p:spPr>
        <p:txBody>
          <a:bodyPr vert="horz" wrap="square" lIns="0" tIns="12700" rIns="0" bIns="0" rtlCol="0">
            <a:spAutoFit/>
          </a:bodyPr>
          <a:lstStyle/>
          <a:p>
            <a:pPr marL="12700">
              <a:lnSpc>
                <a:spcPct val="100000"/>
              </a:lnSpc>
              <a:spcBef>
                <a:spcPts val="100"/>
              </a:spcBef>
              <a:tabLst>
                <a:tab pos="1294130" algn="l"/>
                <a:tab pos="2771140" algn="l"/>
                <a:tab pos="4944745" algn="l"/>
              </a:tabLst>
            </a:pPr>
            <a:r>
              <a:rPr sz="2400" spc="-10" dirty="0">
                <a:latin typeface="Nirmala UI"/>
                <a:cs typeface="Nirmala UI"/>
              </a:rPr>
              <a:t>समदोषः</a:t>
            </a:r>
            <a:r>
              <a:rPr sz="2400" dirty="0">
                <a:latin typeface="Nirmala UI"/>
                <a:cs typeface="Nirmala UI"/>
              </a:rPr>
              <a:t>	</a:t>
            </a:r>
            <a:r>
              <a:rPr sz="2400" spc="-10" dirty="0">
                <a:latin typeface="Nirmala UI"/>
                <a:cs typeface="Nirmala UI"/>
              </a:rPr>
              <a:t>समाग्निश्च</a:t>
            </a:r>
            <a:r>
              <a:rPr sz="2400" dirty="0">
                <a:latin typeface="Nirmala UI"/>
                <a:cs typeface="Nirmala UI"/>
              </a:rPr>
              <a:t>	</a:t>
            </a:r>
            <a:r>
              <a:rPr sz="2400" spc="-10" dirty="0">
                <a:latin typeface="Nirmala UI"/>
                <a:cs typeface="Nirmala UI"/>
              </a:rPr>
              <a:t>समधात</a:t>
            </a:r>
            <a:r>
              <a:rPr sz="3600" spc="-15" baseline="-4629" dirty="0">
                <a:latin typeface="Nirmala UI"/>
                <a:cs typeface="Nirmala UI"/>
              </a:rPr>
              <a:t>ु</a:t>
            </a:r>
            <a:r>
              <a:rPr sz="2400" spc="-10" dirty="0">
                <a:latin typeface="Nirmala UI"/>
                <a:cs typeface="Nirmala UI"/>
              </a:rPr>
              <a:t>मलक्रियः</a:t>
            </a:r>
            <a:r>
              <a:rPr sz="2400" dirty="0">
                <a:latin typeface="Nirmala UI"/>
                <a:cs typeface="Nirmala UI"/>
              </a:rPr>
              <a:t>	</a:t>
            </a:r>
            <a:r>
              <a:rPr sz="2400" spc="15" dirty="0">
                <a:latin typeface="Nirmala UI"/>
                <a:cs typeface="Nirmala UI"/>
              </a:rPr>
              <a:t>|</a:t>
            </a:r>
            <a:endParaRPr sz="2400">
              <a:latin typeface="Nirmala UI"/>
              <a:cs typeface="Nirmala UI"/>
            </a:endParaRPr>
          </a:p>
          <a:p>
            <a:pPr marL="12700">
              <a:lnSpc>
                <a:spcPct val="100000"/>
              </a:lnSpc>
              <a:spcBef>
                <a:spcPts val="35"/>
              </a:spcBef>
              <a:tabLst>
                <a:tab pos="2607945" algn="l"/>
                <a:tab pos="3507740" algn="l"/>
                <a:tab pos="5186680" algn="l"/>
              </a:tabLst>
            </a:pPr>
            <a:r>
              <a:rPr sz="2400" spc="-155" dirty="0">
                <a:latin typeface="Nirmala UI"/>
                <a:cs typeface="Nirmala UI"/>
              </a:rPr>
              <a:t>प्रसन्िात्मग्े</a:t>
            </a:r>
            <a:r>
              <a:rPr sz="2400" spc="15" dirty="0">
                <a:latin typeface="Nirmala UI"/>
                <a:cs typeface="Nirmala UI"/>
              </a:rPr>
              <a:t> </a:t>
            </a:r>
            <a:r>
              <a:rPr sz="2400" spc="225" dirty="0">
                <a:latin typeface="Nirmala UI"/>
                <a:cs typeface="Nirmala UI"/>
              </a:rPr>
              <a:t>न्ियमिाः</a:t>
            </a:r>
            <a:r>
              <a:rPr sz="2400" dirty="0">
                <a:latin typeface="Nirmala UI"/>
                <a:cs typeface="Nirmala UI"/>
              </a:rPr>
              <a:t>	</a:t>
            </a:r>
            <a:r>
              <a:rPr sz="2400" spc="-20" dirty="0">
                <a:latin typeface="Nirmala UI"/>
                <a:cs typeface="Nirmala UI"/>
              </a:rPr>
              <a:t>स्वस्थ</a:t>
            </a:r>
            <a:r>
              <a:rPr sz="2400" dirty="0">
                <a:latin typeface="Nirmala UI"/>
                <a:cs typeface="Nirmala UI"/>
              </a:rPr>
              <a:t>	</a:t>
            </a:r>
            <a:r>
              <a:rPr sz="2400" spc="-10" dirty="0">
                <a:latin typeface="Nirmala UI"/>
                <a:cs typeface="Nirmala UI"/>
              </a:rPr>
              <a:t>इत्यभिधीयते</a:t>
            </a:r>
            <a:r>
              <a:rPr sz="2400" dirty="0">
                <a:latin typeface="Nirmala UI"/>
                <a:cs typeface="Nirmala UI"/>
              </a:rPr>
              <a:t>	</a:t>
            </a:r>
            <a:r>
              <a:rPr sz="2400" spc="15" dirty="0">
                <a:latin typeface="Nirmala UI"/>
                <a:cs typeface="Nirmala UI"/>
              </a:rPr>
              <a:t>|</a:t>
            </a:r>
            <a:endParaRPr sz="2400">
              <a:latin typeface="Nirmala UI"/>
              <a:cs typeface="Nirmala UI"/>
            </a:endParaRPr>
          </a:p>
          <a:p>
            <a:pPr marR="5080" algn="r">
              <a:lnSpc>
                <a:spcPct val="100000"/>
              </a:lnSpc>
              <a:spcBef>
                <a:spcPts val="145"/>
              </a:spcBef>
            </a:pPr>
            <a:r>
              <a:rPr sz="1850" dirty="0">
                <a:solidFill>
                  <a:srgbClr val="FF0000"/>
                </a:solidFill>
                <a:latin typeface="Calibri"/>
                <a:cs typeface="Calibri"/>
              </a:rPr>
              <a:t>Su</a:t>
            </a:r>
            <a:r>
              <a:rPr sz="1850" spc="20" dirty="0">
                <a:solidFill>
                  <a:srgbClr val="FF0000"/>
                </a:solidFill>
                <a:latin typeface="Calibri"/>
                <a:cs typeface="Calibri"/>
              </a:rPr>
              <a:t> </a:t>
            </a:r>
            <a:r>
              <a:rPr sz="1850" dirty="0">
                <a:solidFill>
                  <a:srgbClr val="FF0000"/>
                </a:solidFill>
                <a:latin typeface="Calibri"/>
                <a:cs typeface="Calibri"/>
              </a:rPr>
              <a:t>Su</a:t>
            </a:r>
            <a:r>
              <a:rPr sz="1850" spc="5" dirty="0">
                <a:solidFill>
                  <a:srgbClr val="FF0000"/>
                </a:solidFill>
                <a:latin typeface="Calibri"/>
                <a:cs typeface="Calibri"/>
              </a:rPr>
              <a:t> </a:t>
            </a:r>
            <a:r>
              <a:rPr sz="1850" spc="-10" dirty="0">
                <a:solidFill>
                  <a:srgbClr val="FF0000"/>
                </a:solidFill>
                <a:latin typeface="Calibri"/>
                <a:cs typeface="Calibri"/>
              </a:rPr>
              <a:t>15/41</a:t>
            </a:r>
            <a:endParaRPr sz="1850">
              <a:latin typeface="Calibri"/>
              <a:cs typeface="Calibri"/>
            </a:endParaRPr>
          </a:p>
        </p:txBody>
      </p:sp>
      <p:pic>
        <p:nvPicPr>
          <p:cNvPr id="7" name="object 7"/>
          <p:cNvPicPr/>
          <p:nvPr/>
        </p:nvPicPr>
        <p:blipFill>
          <a:blip r:embed="rId3" cstate="print"/>
          <a:stretch>
            <a:fillRect/>
          </a:stretch>
        </p:blipFill>
        <p:spPr>
          <a:xfrm>
            <a:off x="7417307" y="3258767"/>
            <a:ext cx="2322576" cy="16058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0" y="351257"/>
            <a:ext cx="10515600" cy="760515"/>
          </a:xfrm>
          <a:prstGeom prst="rect">
            <a:avLst/>
          </a:prstGeom>
        </p:spPr>
        <p:txBody>
          <a:bodyPr vert="horz" wrap="square" lIns="0" tIns="82600" rIns="0" bIns="0" rtlCol="0">
            <a:spAutoFit/>
          </a:bodyPr>
          <a:lstStyle/>
          <a:p>
            <a:pPr marL="3187700">
              <a:lnSpc>
                <a:spcPct val="100000"/>
              </a:lnSpc>
              <a:spcBef>
                <a:spcPts val="105"/>
              </a:spcBef>
            </a:pPr>
            <a:r>
              <a:rPr i="1" spc="-25" dirty="0">
                <a:solidFill>
                  <a:srgbClr val="002060"/>
                </a:solidFill>
                <a:latin typeface="Calibri Light"/>
                <a:cs typeface="Calibri Light"/>
              </a:rPr>
              <a:t>Subjection</a:t>
            </a:r>
            <a:r>
              <a:rPr i="1" spc="-180" dirty="0">
                <a:solidFill>
                  <a:srgbClr val="002060"/>
                </a:solidFill>
                <a:latin typeface="Calibri Light"/>
                <a:cs typeface="Calibri Light"/>
              </a:rPr>
              <a:t> </a:t>
            </a:r>
            <a:r>
              <a:rPr i="1" dirty="0">
                <a:solidFill>
                  <a:srgbClr val="002060"/>
                </a:solidFill>
                <a:latin typeface="Calibri Light"/>
                <a:cs typeface="Calibri Light"/>
              </a:rPr>
              <a:t>to</a:t>
            </a:r>
            <a:r>
              <a:rPr i="1" spc="-145" dirty="0">
                <a:solidFill>
                  <a:srgbClr val="002060"/>
                </a:solidFill>
                <a:latin typeface="Calibri Light"/>
                <a:cs typeface="Calibri Light"/>
              </a:rPr>
              <a:t> </a:t>
            </a:r>
            <a:r>
              <a:rPr i="1" spc="-10" dirty="0">
                <a:solidFill>
                  <a:srgbClr val="002060"/>
                </a:solidFill>
                <a:latin typeface="Calibri Light"/>
                <a:cs typeface="Calibri Light"/>
              </a:rPr>
              <a:t>stress</a:t>
            </a:r>
          </a:p>
        </p:txBody>
      </p:sp>
      <p:pic>
        <p:nvPicPr>
          <p:cNvPr id="3" name="object 3"/>
          <p:cNvPicPr/>
          <p:nvPr/>
        </p:nvPicPr>
        <p:blipFill>
          <a:blip r:embed="rId2" cstate="print"/>
          <a:stretch>
            <a:fillRect/>
          </a:stretch>
        </p:blipFill>
        <p:spPr>
          <a:xfrm>
            <a:off x="711708" y="1240536"/>
            <a:ext cx="11125200" cy="5416296"/>
          </a:xfrm>
          <a:prstGeom prst="rect">
            <a:avLst/>
          </a:prstGeom>
        </p:spPr>
      </p:pic>
      <p:sp>
        <p:nvSpPr>
          <p:cNvPr id="4" name="object 4"/>
          <p:cNvSpPr txBox="1"/>
          <p:nvPr/>
        </p:nvSpPr>
        <p:spPr>
          <a:xfrm>
            <a:off x="711708" y="1831848"/>
            <a:ext cx="4672965" cy="585470"/>
          </a:xfrm>
          <a:prstGeom prst="rect">
            <a:avLst/>
          </a:prstGeom>
          <a:solidFill>
            <a:srgbClr val="FFFFFF"/>
          </a:solidFill>
        </p:spPr>
        <p:txBody>
          <a:bodyPr vert="horz" wrap="square" lIns="0" tIns="21590" rIns="0" bIns="0" rtlCol="0">
            <a:spAutoFit/>
          </a:bodyPr>
          <a:lstStyle/>
          <a:p>
            <a:pPr marL="90805">
              <a:lnSpc>
                <a:spcPct val="100000"/>
              </a:lnSpc>
              <a:spcBef>
                <a:spcPts val="170"/>
              </a:spcBef>
            </a:pPr>
            <a:r>
              <a:rPr sz="3200" b="1" spc="-10" dirty="0">
                <a:latin typeface="Calibri"/>
                <a:cs typeface="Calibri"/>
              </a:rPr>
              <a:t>ADAPTATION</a:t>
            </a:r>
            <a:endParaRPr sz="3200">
              <a:latin typeface="Calibri"/>
              <a:cs typeface="Calibri"/>
            </a:endParaRPr>
          </a:p>
        </p:txBody>
      </p:sp>
      <p:sp>
        <p:nvSpPr>
          <p:cNvPr id="5" name="object 5"/>
          <p:cNvSpPr/>
          <p:nvPr/>
        </p:nvSpPr>
        <p:spPr>
          <a:xfrm>
            <a:off x="6947916" y="6091428"/>
            <a:ext cx="4889500" cy="585470"/>
          </a:xfrm>
          <a:custGeom>
            <a:avLst/>
            <a:gdLst/>
            <a:ahLst/>
            <a:cxnLst/>
            <a:rect l="l" t="t" r="r" b="b"/>
            <a:pathLst>
              <a:path w="4889500" h="585470">
                <a:moveTo>
                  <a:pt x="4888991" y="0"/>
                </a:moveTo>
                <a:lnTo>
                  <a:pt x="0" y="0"/>
                </a:lnTo>
                <a:lnTo>
                  <a:pt x="0" y="585216"/>
                </a:lnTo>
                <a:lnTo>
                  <a:pt x="4888991" y="585216"/>
                </a:lnTo>
                <a:lnTo>
                  <a:pt x="4888991" y="0"/>
                </a:lnTo>
                <a:close/>
              </a:path>
            </a:pathLst>
          </a:custGeom>
          <a:solidFill>
            <a:srgbClr val="FFFFFF"/>
          </a:solidFill>
        </p:spPr>
        <p:txBody>
          <a:bodyPr wrap="square" lIns="0" tIns="0" rIns="0" bIns="0" rtlCol="0"/>
          <a:lstStyle/>
          <a:p>
            <a:endParaRPr/>
          </a:p>
        </p:txBody>
      </p:sp>
      <p:sp>
        <p:nvSpPr>
          <p:cNvPr id="6" name="object 6"/>
          <p:cNvSpPr txBox="1"/>
          <p:nvPr/>
        </p:nvSpPr>
        <p:spPr>
          <a:xfrm>
            <a:off x="7027926" y="6099454"/>
            <a:ext cx="1233805" cy="514350"/>
          </a:xfrm>
          <a:prstGeom prst="rect">
            <a:avLst/>
          </a:prstGeom>
        </p:spPr>
        <p:txBody>
          <a:bodyPr vert="horz" wrap="square" lIns="0" tIns="13335" rIns="0" bIns="0" rtlCol="0">
            <a:spAutoFit/>
          </a:bodyPr>
          <a:lstStyle/>
          <a:p>
            <a:pPr marL="12700">
              <a:lnSpc>
                <a:spcPct val="100000"/>
              </a:lnSpc>
              <a:spcBef>
                <a:spcPts val="105"/>
              </a:spcBef>
            </a:pPr>
            <a:r>
              <a:rPr sz="3200" b="1" spc="-10" dirty="0">
                <a:latin typeface="Calibri"/>
                <a:cs typeface="Calibri"/>
              </a:rPr>
              <a:t>INJURY</a:t>
            </a:r>
            <a:endParaRPr sz="32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9600" y="1905000"/>
            <a:ext cx="10972800" cy="4457700"/>
          </a:xfrm>
          <a:prstGeom prst="rect">
            <a:avLst/>
          </a:prstGeom>
        </p:spPr>
      </p:pic>
      <p:sp>
        <p:nvSpPr>
          <p:cNvPr id="3" name="object 3"/>
          <p:cNvSpPr/>
          <p:nvPr/>
        </p:nvSpPr>
        <p:spPr>
          <a:xfrm>
            <a:off x="3605910" y="304800"/>
            <a:ext cx="103505" cy="508000"/>
          </a:xfrm>
          <a:custGeom>
            <a:avLst/>
            <a:gdLst/>
            <a:ahLst/>
            <a:cxnLst/>
            <a:rect l="l" t="t" r="r" b="b"/>
            <a:pathLst>
              <a:path w="103504" h="508000">
                <a:moveTo>
                  <a:pt x="51688" y="25109"/>
                </a:moveTo>
                <a:lnTo>
                  <a:pt x="45338" y="35995"/>
                </a:lnTo>
                <a:lnTo>
                  <a:pt x="45338" y="508000"/>
                </a:lnTo>
                <a:lnTo>
                  <a:pt x="58038" y="508000"/>
                </a:lnTo>
                <a:lnTo>
                  <a:pt x="58038" y="35995"/>
                </a:lnTo>
                <a:lnTo>
                  <a:pt x="51688" y="25109"/>
                </a:lnTo>
                <a:close/>
              </a:path>
              <a:path w="103504" h="508000">
                <a:moveTo>
                  <a:pt x="51688" y="0"/>
                </a:moveTo>
                <a:lnTo>
                  <a:pt x="0" y="88646"/>
                </a:lnTo>
                <a:lnTo>
                  <a:pt x="1015" y="92455"/>
                </a:lnTo>
                <a:lnTo>
                  <a:pt x="7112" y="96012"/>
                </a:lnTo>
                <a:lnTo>
                  <a:pt x="10922" y="94996"/>
                </a:lnTo>
                <a:lnTo>
                  <a:pt x="45338" y="35995"/>
                </a:lnTo>
                <a:lnTo>
                  <a:pt x="45338" y="12573"/>
                </a:lnTo>
                <a:lnTo>
                  <a:pt x="59020" y="12573"/>
                </a:lnTo>
                <a:lnTo>
                  <a:pt x="51688" y="0"/>
                </a:lnTo>
                <a:close/>
              </a:path>
              <a:path w="103504" h="508000">
                <a:moveTo>
                  <a:pt x="59020" y="12573"/>
                </a:moveTo>
                <a:lnTo>
                  <a:pt x="58038" y="12573"/>
                </a:lnTo>
                <a:lnTo>
                  <a:pt x="58038" y="35995"/>
                </a:lnTo>
                <a:lnTo>
                  <a:pt x="92455" y="94996"/>
                </a:lnTo>
                <a:lnTo>
                  <a:pt x="96265" y="96012"/>
                </a:lnTo>
                <a:lnTo>
                  <a:pt x="102362" y="92455"/>
                </a:lnTo>
                <a:lnTo>
                  <a:pt x="103377" y="88646"/>
                </a:lnTo>
                <a:lnTo>
                  <a:pt x="59020" y="12573"/>
                </a:lnTo>
                <a:close/>
              </a:path>
              <a:path w="103504" h="508000">
                <a:moveTo>
                  <a:pt x="58038" y="12573"/>
                </a:moveTo>
                <a:lnTo>
                  <a:pt x="45338" y="12573"/>
                </a:lnTo>
                <a:lnTo>
                  <a:pt x="45338" y="35995"/>
                </a:lnTo>
                <a:lnTo>
                  <a:pt x="51688" y="25109"/>
                </a:lnTo>
                <a:lnTo>
                  <a:pt x="46227" y="15748"/>
                </a:lnTo>
                <a:lnTo>
                  <a:pt x="58038" y="15748"/>
                </a:lnTo>
                <a:lnTo>
                  <a:pt x="58038" y="12573"/>
                </a:lnTo>
                <a:close/>
              </a:path>
              <a:path w="103504" h="508000">
                <a:moveTo>
                  <a:pt x="58038" y="15748"/>
                </a:moveTo>
                <a:lnTo>
                  <a:pt x="57150" y="15748"/>
                </a:lnTo>
                <a:lnTo>
                  <a:pt x="51688" y="25109"/>
                </a:lnTo>
                <a:lnTo>
                  <a:pt x="58038" y="35995"/>
                </a:lnTo>
                <a:lnTo>
                  <a:pt x="58038" y="15748"/>
                </a:lnTo>
                <a:close/>
              </a:path>
              <a:path w="103504" h="508000">
                <a:moveTo>
                  <a:pt x="57150" y="15748"/>
                </a:moveTo>
                <a:lnTo>
                  <a:pt x="46227" y="15748"/>
                </a:lnTo>
                <a:lnTo>
                  <a:pt x="51688" y="25109"/>
                </a:lnTo>
                <a:lnTo>
                  <a:pt x="57150" y="15748"/>
                </a:lnTo>
                <a:close/>
              </a:path>
            </a:pathLst>
          </a:custGeom>
          <a:solidFill>
            <a:srgbClr val="000000"/>
          </a:solidFill>
        </p:spPr>
        <p:txBody>
          <a:bodyPr wrap="square" lIns="0" tIns="0" rIns="0" bIns="0" rtlCol="0"/>
          <a:lstStyle/>
          <a:p>
            <a:endParaRPr/>
          </a:p>
        </p:txBody>
      </p:sp>
      <p:sp>
        <p:nvSpPr>
          <p:cNvPr id="4" name="object 4"/>
          <p:cNvSpPr/>
          <p:nvPr/>
        </p:nvSpPr>
        <p:spPr>
          <a:xfrm>
            <a:off x="4204842" y="254508"/>
            <a:ext cx="103505" cy="557530"/>
          </a:xfrm>
          <a:custGeom>
            <a:avLst/>
            <a:gdLst/>
            <a:ahLst/>
            <a:cxnLst/>
            <a:rect l="l" t="t" r="r" b="b"/>
            <a:pathLst>
              <a:path w="103504" h="557530">
                <a:moveTo>
                  <a:pt x="7112" y="461391"/>
                </a:moveTo>
                <a:lnTo>
                  <a:pt x="1016" y="464947"/>
                </a:lnTo>
                <a:lnTo>
                  <a:pt x="0" y="468884"/>
                </a:lnTo>
                <a:lnTo>
                  <a:pt x="51689" y="557530"/>
                </a:lnTo>
                <a:lnTo>
                  <a:pt x="59094" y="544830"/>
                </a:lnTo>
                <a:lnTo>
                  <a:pt x="45339" y="544830"/>
                </a:lnTo>
                <a:lnTo>
                  <a:pt x="45339" y="521407"/>
                </a:lnTo>
                <a:lnTo>
                  <a:pt x="10922" y="462407"/>
                </a:lnTo>
                <a:lnTo>
                  <a:pt x="7112" y="461391"/>
                </a:lnTo>
                <a:close/>
              </a:path>
              <a:path w="103504" h="557530">
                <a:moveTo>
                  <a:pt x="45339" y="521407"/>
                </a:moveTo>
                <a:lnTo>
                  <a:pt x="45339" y="544830"/>
                </a:lnTo>
                <a:lnTo>
                  <a:pt x="58039" y="544830"/>
                </a:lnTo>
                <a:lnTo>
                  <a:pt x="58039" y="541655"/>
                </a:lnTo>
                <a:lnTo>
                  <a:pt x="46228" y="541655"/>
                </a:lnTo>
                <a:lnTo>
                  <a:pt x="51688" y="532293"/>
                </a:lnTo>
                <a:lnTo>
                  <a:pt x="45339" y="521407"/>
                </a:lnTo>
                <a:close/>
              </a:path>
              <a:path w="103504" h="557530">
                <a:moveTo>
                  <a:pt x="96266" y="461391"/>
                </a:moveTo>
                <a:lnTo>
                  <a:pt x="92456" y="462407"/>
                </a:lnTo>
                <a:lnTo>
                  <a:pt x="58039" y="521407"/>
                </a:lnTo>
                <a:lnTo>
                  <a:pt x="58039" y="544830"/>
                </a:lnTo>
                <a:lnTo>
                  <a:pt x="59094" y="544830"/>
                </a:lnTo>
                <a:lnTo>
                  <a:pt x="103378" y="468884"/>
                </a:lnTo>
                <a:lnTo>
                  <a:pt x="102362" y="464947"/>
                </a:lnTo>
                <a:lnTo>
                  <a:pt x="96266" y="461391"/>
                </a:lnTo>
                <a:close/>
              </a:path>
              <a:path w="103504" h="557530">
                <a:moveTo>
                  <a:pt x="51688" y="532293"/>
                </a:moveTo>
                <a:lnTo>
                  <a:pt x="46228" y="541655"/>
                </a:lnTo>
                <a:lnTo>
                  <a:pt x="57150" y="541655"/>
                </a:lnTo>
                <a:lnTo>
                  <a:pt x="51688" y="532293"/>
                </a:lnTo>
                <a:close/>
              </a:path>
              <a:path w="103504" h="557530">
                <a:moveTo>
                  <a:pt x="58039" y="521407"/>
                </a:moveTo>
                <a:lnTo>
                  <a:pt x="51688" y="532293"/>
                </a:lnTo>
                <a:lnTo>
                  <a:pt x="57150" y="541655"/>
                </a:lnTo>
                <a:lnTo>
                  <a:pt x="58039" y="541655"/>
                </a:lnTo>
                <a:lnTo>
                  <a:pt x="58039" y="521407"/>
                </a:lnTo>
                <a:close/>
              </a:path>
              <a:path w="103504" h="557530">
                <a:moveTo>
                  <a:pt x="58039" y="0"/>
                </a:moveTo>
                <a:lnTo>
                  <a:pt x="45339" y="0"/>
                </a:lnTo>
                <a:lnTo>
                  <a:pt x="45339" y="521407"/>
                </a:lnTo>
                <a:lnTo>
                  <a:pt x="51688" y="532293"/>
                </a:lnTo>
                <a:lnTo>
                  <a:pt x="58038" y="521407"/>
                </a:lnTo>
                <a:lnTo>
                  <a:pt x="58039" y="0"/>
                </a:lnTo>
                <a:close/>
              </a:path>
            </a:pathLst>
          </a:custGeom>
          <a:solidFill>
            <a:srgbClr val="000000"/>
          </a:solidFill>
        </p:spPr>
        <p:txBody>
          <a:bodyPr wrap="square" lIns="0" tIns="0" rIns="0" bIns="0" rtlCol="0"/>
          <a:lstStyle/>
          <a:p>
            <a:endParaRPr/>
          </a:p>
        </p:txBody>
      </p:sp>
      <p:sp>
        <p:nvSpPr>
          <p:cNvPr id="5" name="object 5"/>
          <p:cNvSpPr/>
          <p:nvPr/>
        </p:nvSpPr>
        <p:spPr>
          <a:xfrm>
            <a:off x="3689603" y="152400"/>
            <a:ext cx="406400" cy="812800"/>
          </a:xfrm>
          <a:custGeom>
            <a:avLst/>
            <a:gdLst/>
            <a:ahLst/>
            <a:cxnLst/>
            <a:rect l="l" t="t" r="r" b="b"/>
            <a:pathLst>
              <a:path w="406400" h="812800">
                <a:moveTo>
                  <a:pt x="406400" y="0"/>
                </a:moveTo>
                <a:lnTo>
                  <a:pt x="0" y="812800"/>
                </a:lnTo>
              </a:path>
            </a:pathLst>
          </a:custGeom>
          <a:ln w="6096">
            <a:solidFill>
              <a:srgbClr val="4471C4"/>
            </a:solidFill>
          </a:ln>
        </p:spPr>
        <p:txBody>
          <a:bodyPr wrap="square" lIns="0" tIns="0" rIns="0" bIns="0" rtlCol="0"/>
          <a:lstStyle/>
          <a:p>
            <a:endParaRPr/>
          </a:p>
        </p:txBody>
      </p:sp>
      <p:sp>
        <p:nvSpPr>
          <p:cNvPr id="6" name="object 6"/>
          <p:cNvSpPr txBox="1">
            <a:spLocks noGrp="1"/>
          </p:cNvSpPr>
          <p:nvPr>
            <p:ph type="title"/>
          </p:nvPr>
        </p:nvSpPr>
        <p:spPr>
          <a:xfrm>
            <a:off x="4448047" y="-62103"/>
            <a:ext cx="6549390" cy="1489075"/>
          </a:xfrm>
          <a:prstGeom prst="rect">
            <a:avLst/>
          </a:prstGeom>
        </p:spPr>
        <p:txBody>
          <a:bodyPr vert="horz" wrap="square" lIns="0" tIns="12700" rIns="0" bIns="0" rtlCol="0">
            <a:spAutoFit/>
          </a:bodyPr>
          <a:lstStyle/>
          <a:p>
            <a:pPr marL="12700" marR="5080">
              <a:lnSpc>
                <a:spcPct val="100000"/>
              </a:lnSpc>
              <a:spcBef>
                <a:spcPts val="100"/>
              </a:spcBef>
            </a:pPr>
            <a:r>
              <a:rPr sz="4800" b="1" dirty="0">
                <a:latin typeface="Calibri"/>
                <a:cs typeface="Calibri"/>
              </a:rPr>
              <a:t>Demand</a:t>
            </a:r>
            <a:r>
              <a:rPr sz="4800" b="1" spc="-55" dirty="0">
                <a:latin typeface="Calibri"/>
                <a:cs typeface="Calibri"/>
              </a:rPr>
              <a:t> </a:t>
            </a:r>
            <a:r>
              <a:rPr sz="4800" b="1" dirty="0">
                <a:latin typeface="Calibri"/>
                <a:cs typeface="Calibri"/>
              </a:rPr>
              <a:t>or</a:t>
            </a:r>
            <a:r>
              <a:rPr sz="4800" b="1" spc="-55" dirty="0">
                <a:latin typeface="Calibri"/>
                <a:cs typeface="Calibri"/>
              </a:rPr>
              <a:t> </a:t>
            </a:r>
            <a:r>
              <a:rPr sz="4800" b="1" dirty="0">
                <a:latin typeface="Calibri"/>
                <a:cs typeface="Calibri"/>
              </a:rPr>
              <a:t>stimulation</a:t>
            </a:r>
            <a:r>
              <a:rPr sz="4800" b="1" spc="-85" dirty="0">
                <a:latin typeface="Calibri"/>
                <a:cs typeface="Calibri"/>
              </a:rPr>
              <a:t> </a:t>
            </a:r>
            <a:r>
              <a:rPr sz="4800" b="1" spc="-25" dirty="0">
                <a:latin typeface="Calibri"/>
                <a:cs typeface="Calibri"/>
              </a:rPr>
              <a:t>or </a:t>
            </a:r>
            <a:r>
              <a:rPr sz="4800" b="1" dirty="0">
                <a:latin typeface="Calibri"/>
                <a:cs typeface="Calibri"/>
              </a:rPr>
              <a:t>Injurious</a:t>
            </a:r>
            <a:r>
              <a:rPr sz="4800" b="1" spc="-30" dirty="0">
                <a:latin typeface="Calibri"/>
                <a:cs typeface="Calibri"/>
              </a:rPr>
              <a:t> </a:t>
            </a:r>
            <a:r>
              <a:rPr sz="4800" b="1" spc="-20" dirty="0">
                <a:latin typeface="Calibri"/>
                <a:cs typeface="Calibri"/>
              </a:rPr>
              <a:t>agent</a:t>
            </a:r>
            <a:endParaRPr sz="4800">
              <a:latin typeface="Calibri"/>
              <a:cs typeface="Calibri"/>
            </a:endParaRPr>
          </a:p>
        </p:txBody>
      </p:sp>
      <p:sp>
        <p:nvSpPr>
          <p:cNvPr id="7" name="object 7"/>
          <p:cNvSpPr txBox="1"/>
          <p:nvPr/>
        </p:nvSpPr>
        <p:spPr>
          <a:xfrm>
            <a:off x="383540" y="133349"/>
            <a:ext cx="2799715" cy="1000760"/>
          </a:xfrm>
          <a:prstGeom prst="rect">
            <a:avLst/>
          </a:prstGeom>
        </p:spPr>
        <p:txBody>
          <a:bodyPr vert="horz" wrap="square" lIns="0" tIns="12065" rIns="0" bIns="0" rtlCol="0">
            <a:spAutoFit/>
          </a:bodyPr>
          <a:lstStyle/>
          <a:p>
            <a:pPr marL="12700">
              <a:lnSpc>
                <a:spcPct val="100000"/>
              </a:lnSpc>
              <a:spcBef>
                <a:spcPts val="95"/>
              </a:spcBef>
            </a:pPr>
            <a:r>
              <a:rPr sz="6400" dirty="0">
                <a:solidFill>
                  <a:srgbClr val="1F487C"/>
                </a:solidFill>
                <a:latin typeface="Calibri"/>
                <a:cs typeface="Calibri"/>
              </a:rPr>
              <a:t>STRESS</a:t>
            </a:r>
            <a:r>
              <a:rPr sz="6400" spc="-204" dirty="0">
                <a:solidFill>
                  <a:srgbClr val="1F487C"/>
                </a:solidFill>
                <a:latin typeface="Calibri"/>
                <a:cs typeface="Calibri"/>
              </a:rPr>
              <a:t> </a:t>
            </a:r>
            <a:r>
              <a:rPr sz="6400" spc="-50" dirty="0">
                <a:solidFill>
                  <a:srgbClr val="1F487C"/>
                </a:solidFill>
                <a:latin typeface="Calibri"/>
                <a:cs typeface="Calibri"/>
              </a:rPr>
              <a:t>-</a:t>
            </a:r>
            <a:endParaRPr sz="64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AADF-BF47-6258-13EE-481AF3BDA808}"/>
              </a:ext>
            </a:extLst>
          </p:cNvPr>
          <p:cNvSpPr>
            <a:spLocks noGrp="1"/>
          </p:cNvSpPr>
          <p:nvPr>
            <p:ph type="ctrTitle"/>
          </p:nvPr>
        </p:nvSpPr>
        <p:spPr>
          <a:xfrm>
            <a:off x="1946166" y="359454"/>
            <a:ext cx="7373620" cy="870257"/>
          </a:xfrm>
        </p:spPr>
        <p:txBody>
          <a:bodyPr>
            <a:normAutofit/>
          </a:bodyPr>
          <a:lstStyle/>
          <a:p>
            <a:r>
              <a:rPr lang="en-US" sz="3600" b="1" dirty="0">
                <a:solidFill>
                  <a:srgbClr val="FF0000"/>
                </a:solidFill>
              </a:rPr>
              <a:t>BASIC PATHOLOGY </a:t>
            </a:r>
          </a:p>
        </p:txBody>
      </p:sp>
      <p:sp>
        <p:nvSpPr>
          <p:cNvPr id="3" name="Subtitle 2">
            <a:extLst>
              <a:ext uri="{FF2B5EF4-FFF2-40B4-BE49-F238E27FC236}">
                <a16:creationId xmlns:a16="http://schemas.microsoft.com/office/drawing/2014/main" id="{DF10A31F-65DA-D249-078A-FC5DF5A329BE}"/>
              </a:ext>
            </a:extLst>
          </p:cNvPr>
          <p:cNvSpPr>
            <a:spLocks noGrp="1"/>
          </p:cNvSpPr>
          <p:nvPr>
            <p:ph type="subTitle" idx="1"/>
          </p:nvPr>
        </p:nvSpPr>
        <p:spPr>
          <a:xfrm>
            <a:off x="508001" y="1571625"/>
            <a:ext cx="11328400" cy="4981575"/>
          </a:xfrm>
        </p:spPr>
        <p:txBody>
          <a:bodyPr>
            <a:normAutofit/>
          </a:bodyPr>
          <a:lstStyle/>
          <a:p>
            <a:pPr algn="just"/>
            <a:r>
              <a:rPr lang="en-US" b="1" dirty="0"/>
              <a:t>Pathology : is the study of suffering / disease</a:t>
            </a:r>
          </a:p>
          <a:p>
            <a:pPr algn="just"/>
            <a:endParaRPr lang="en-US" sz="2000" b="1" dirty="0"/>
          </a:p>
          <a:p>
            <a:pPr algn="just"/>
            <a:r>
              <a:rPr lang="en-US" b="1" dirty="0"/>
              <a:t>Definition</a:t>
            </a:r>
            <a:r>
              <a:rPr lang="en-US" sz="2000" b="1" dirty="0"/>
              <a:t>: </a:t>
            </a:r>
            <a:r>
              <a:rPr lang="en-US" sz="2000" dirty="0"/>
              <a:t>Pathology is the study of disease — its causes, mechanisms, structural changes, and effects on the body.		</a:t>
            </a:r>
          </a:p>
          <a:p>
            <a:pPr algn="just"/>
            <a:r>
              <a:rPr lang="en-US" sz="2000" dirty="0"/>
              <a:t>Importance: It forms a bridge between basic science and clinical medicine.</a:t>
            </a:r>
          </a:p>
          <a:p>
            <a:pPr algn="just"/>
            <a:endParaRPr lang="en-US" sz="2000" dirty="0"/>
          </a:p>
          <a:p>
            <a:pPr algn="just"/>
            <a:r>
              <a:rPr lang="hi-IN" b="1" dirty="0"/>
              <a:t>रोगनिदान</a:t>
            </a:r>
            <a:r>
              <a:rPr lang="en-US" sz="2000" dirty="0"/>
              <a:t>:</a:t>
            </a:r>
          </a:p>
          <a:p>
            <a:r>
              <a:rPr lang="en-US" sz="2000" dirty="0">
                <a:solidFill>
                  <a:srgbClr val="FF0000"/>
                </a:solidFill>
              </a:rPr>
              <a:t>  </a:t>
            </a:r>
            <a:r>
              <a:rPr lang="hi-IN" sz="2000" dirty="0">
                <a:solidFill>
                  <a:srgbClr val="FF0000"/>
                </a:solidFill>
              </a:rPr>
              <a:t>नानामुनीनां वचनैरिदानीं समासतः सद्भिषजां नियोगात् |</a:t>
            </a:r>
            <a:br>
              <a:rPr lang="hi-IN" sz="2000" dirty="0">
                <a:solidFill>
                  <a:srgbClr val="FF0000"/>
                </a:solidFill>
              </a:rPr>
            </a:br>
            <a:r>
              <a:rPr lang="hi-IN" sz="2000" dirty="0">
                <a:solidFill>
                  <a:srgbClr val="FF0000"/>
                </a:solidFill>
              </a:rPr>
              <a:t>सोपद्रवारिष्टनिदानलिङ्गो निबध्यते रोगविनिश्चयोऽयम् ||</a:t>
            </a:r>
            <a:r>
              <a:rPr lang="en-US" sz="2000" dirty="0">
                <a:solidFill>
                  <a:srgbClr val="FF0000"/>
                </a:solidFill>
              </a:rPr>
              <a:t> ma </a:t>
            </a:r>
            <a:r>
              <a:rPr lang="en-US" sz="2000" dirty="0" err="1">
                <a:solidFill>
                  <a:srgbClr val="FF0000"/>
                </a:solidFill>
              </a:rPr>
              <a:t>ni</a:t>
            </a:r>
            <a:r>
              <a:rPr lang="en-US" sz="2000" dirty="0">
                <a:solidFill>
                  <a:srgbClr val="FF0000"/>
                </a:solidFill>
              </a:rPr>
              <a:t> 1/2</a:t>
            </a:r>
          </a:p>
          <a:p>
            <a:endParaRPr lang="en-US" sz="2000" dirty="0"/>
          </a:p>
          <a:p>
            <a:pPr algn="just"/>
            <a:r>
              <a:rPr lang="en-US" sz="2000" dirty="0"/>
              <a:t>It involves basic medical sciences and clinical practice to investigates of cause [etiology ] of the </a:t>
            </a:r>
            <a:r>
              <a:rPr lang="en-US" sz="2000" dirty="0" err="1"/>
              <a:t>disese</a:t>
            </a:r>
            <a:r>
              <a:rPr lang="en-US" sz="2000" dirty="0"/>
              <a:t> and the mechanism of disease development [pathogenesis]</a:t>
            </a:r>
          </a:p>
          <a:p>
            <a:pPr algn="just"/>
            <a:endParaRPr lang="en-US" sz="2000" dirty="0"/>
          </a:p>
          <a:p>
            <a:endParaRPr lang="en-US" dirty="0"/>
          </a:p>
        </p:txBody>
      </p:sp>
    </p:spTree>
    <p:extLst>
      <p:ext uri="{BB962C8B-B14F-4D97-AF65-F5344CB8AC3E}">
        <p14:creationId xmlns:p14="http://schemas.microsoft.com/office/powerpoint/2010/main" val="811129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D9A-11EC-22BB-EF52-B2C25445F956}"/>
              </a:ext>
            </a:extLst>
          </p:cNvPr>
          <p:cNvSpPr>
            <a:spLocks noGrp="1"/>
          </p:cNvSpPr>
          <p:nvPr>
            <p:ph type="ctrTitle"/>
          </p:nvPr>
        </p:nvSpPr>
        <p:spPr>
          <a:xfrm>
            <a:off x="1510773" y="321617"/>
            <a:ext cx="9465092" cy="929290"/>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BRANCHES OF PATHOLOGY </a:t>
            </a:r>
          </a:p>
        </p:txBody>
      </p:sp>
      <p:sp>
        <p:nvSpPr>
          <p:cNvPr id="3" name="Subtitle 2">
            <a:extLst>
              <a:ext uri="{FF2B5EF4-FFF2-40B4-BE49-F238E27FC236}">
                <a16:creationId xmlns:a16="http://schemas.microsoft.com/office/drawing/2014/main" id="{4B7793C7-5DE7-5D39-3899-DDC44EDB8519}"/>
              </a:ext>
            </a:extLst>
          </p:cNvPr>
          <p:cNvSpPr>
            <a:spLocks noGrp="1"/>
          </p:cNvSpPr>
          <p:nvPr>
            <p:ph type="subTitle" idx="1"/>
          </p:nvPr>
        </p:nvSpPr>
        <p:spPr>
          <a:xfrm>
            <a:off x="985520" y="1554480"/>
            <a:ext cx="10515599" cy="4007594"/>
          </a:xfrm>
        </p:spPr>
        <p:txBody>
          <a:bodyPr>
            <a:normAutofit/>
          </a:bodyPr>
          <a:lstStyle/>
          <a:p>
            <a:pPr algn="just">
              <a:lnSpc>
                <a:spcPct val="150000"/>
              </a:lnSpc>
              <a:buFont typeface="Arial" panose="020B0604020202020204" pitchFamily="34" charset="0"/>
              <a:buChar char="•"/>
            </a:pPr>
            <a:r>
              <a:rPr lang="en-US" sz="2000" dirty="0"/>
              <a:t>The study of pathology is divided into general pathology and systemic pathology </a:t>
            </a:r>
          </a:p>
          <a:p>
            <a:pPr algn="just">
              <a:lnSpc>
                <a:spcPct val="150000"/>
              </a:lnSpc>
              <a:buFont typeface="Arial" panose="020B0604020202020204" pitchFamily="34" charset="0"/>
              <a:buChar char="•"/>
            </a:pPr>
            <a:r>
              <a:rPr lang="en-US" sz="2000" dirty="0">
                <a:solidFill>
                  <a:srgbClr val="FF0000"/>
                </a:solidFill>
              </a:rPr>
              <a:t>General pathology </a:t>
            </a:r>
            <a:r>
              <a:rPr lang="en-US" sz="2000" dirty="0"/>
              <a:t>is concerned with the reactions of cells and tissue to normal stimuli and inherited defects ,which are main causes of diseases </a:t>
            </a:r>
          </a:p>
          <a:p>
            <a:pPr algn="just">
              <a:lnSpc>
                <a:spcPct val="150000"/>
              </a:lnSpc>
              <a:buFont typeface="Arial" panose="020B0604020202020204" pitchFamily="34" charset="0"/>
              <a:buChar char="•"/>
            </a:pPr>
            <a:r>
              <a:rPr lang="en-US" sz="2000" dirty="0">
                <a:solidFill>
                  <a:srgbClr val="FF0000"/>
                </a:solidFill>
              </a:rPr>
              <a:t>Systemic pathology </a:t>
            </a:r>
            <a:r>
              <a:rPr lang="en-US" sz="2000" dirty="0"/>
              <a:t>examines the alterations in specialized organs and tissues that are responsible for disorders that involve these organs .</a:t>
            </a:r>
          </a:p>
          <a:p>
            <a:pPr algn="just">
              <a:lnSpc>
                <a:spcPct val="150000"/>
              </a:lnSpc>
              <a:buFont typeface="Arial" panose="020B0604020202020204" pitchFamily="34" charset="0"/>
              <a:buChar char="•"/>
            </a:pPr>
            <a:r>
              <a:rPr lang="en-US" sz="2000" dirty="0">
                <a:solidFill>
                  <a:srgbClr val="FF0000"/>
                </a:solidFill>
              </a:rPr>
              <a:t>Basics terminology </a:t>
            </a:r>
            <a:r>
              <a:rPr lang="en-US" sz="2000" dirty="0"/>
              <a:t>: Disease , etiology , pathogenesis ,diagnosis ,clinical manifestations –signs and symptoms ,prognosis , epidemiology </a:t>
            </a:r>
          </a:p>
        </p:txBody>
      </p:sp>
    </p:spTree>
    <p:extLst>
      <p:ext uri="{BB962C8B-B14F-4D97-AF65-F5344CB8AC3E}">
        <p14:creationId xmlns:p14="http://schemas.microsoft.com/office/powerpoint/2010/main" val="332392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2FF86-A432-6157-0BED-8BA73717A6D8}"/>
              </a:ext>
            </a:extLst>
          </p:cNvPr>
          <p:cNvSpPr>
            <a:spLocks noGrp="1"/>
          </p:cNvSpPr>
          <p:nvPr>
            <p:ph type="title"/>
          </p:nvPr>
        </p:nvSpPr>
        <p:spPr>
          <a:xfrm>
            <a:off x="2311400" y="0"/>
            <a:ext cx="10515600" cy="1018079"/>
          </a:xfrm>
        </p:spPr>
        <p:txBody>
          <a:bodyPr>
            <a:normAutofit/>
          </a:bodyPr>
          <a:lstStyle/>
          <a:p>
            <a:r>
              <a:rPr lang="en-US" sz="3600" b="1" dirty="0">
                <a:solidFill>
                  <a:srgbClr val="FF0000"/>
                </a:solidFill>
              </a:rPr>
              <a:t>DISEASE AND ITS ASPECTS </a:t>
            </a:r>
          </a:p>
        </p:txBody>
      </p:sp>
      <p:sp>
        <p:nvSpPr>
          <p:cNvPr id="3" name="Content Placeholder 2">
            <a:extLst>
              <a:ext uri="{FF2B5EF4-FFF2-40B4-BE49-F238E27FC236}">
                <a16:creationId xmlns:a16="http://schemas.microsoft.com/office/drawing/2014/main" id="{45E50FAD-9311-A5CA-0FD0-660ADD495306}"/>
              </a:ext>
            </a:extLst>
          </p:cNvPr>
          <p:cNvSpPr>
            <a:spLocks noGrp="1"/>
          </p:cNvSpPr>
          <p:nvPr>
            <p:ph idx="1"/>
          </p:nvPr>
        </p:nvSpPr>
        <p:spPr>
          <a:xfrm>
            <a:off x="741680" y="1018079"/>
            <a:ext cx="10861040" cy="6307281"/>
          </a:xfrm>
        </p:spPr>
        <p:txBody>
          <a:bodyPr>
            <a:noAutofit/>
          </a:bodyPr>
          <a:lstStyle/>
          <a:p>
            <a:pPr marL="0" indent="0">
              <a:lnSpc>
                <a:spcPct val="100000"/>
              </a:lnSpc>
              <a:buNone/>
            </a:pPr>
            <a:r>
              <a:rPr lang="en-US" sz="2000" b="1" dirty="0">
                <a:solidFill>
                  <a:srgbClr val="FF0000"/>
                </a:solidFill>
              </a:rPr>
              <a:t>Disease</a:t>
            </a:r>
            <a:r>
              <a:rPr lang="en-US" sz="2000" b="1" dirty="0"/>
              <a:t> i</a:t>
            </a:r>
            <a:r>
              <a:rPr lang="en-US" sz="2000" dirty="0"/>
              <a:t>s a condition in which the presence of an abnormality of the body causes a loss of normal health</a:t>
            </a:r>
          </a:p>
          <a:p>
            <a:pPr>
              <a:lnSpc>
                <a:spcPct val="100000"/>
              </a:lnSpc>
            </a:pPr>
            <a:r>
              <a:rPr lang="en-US" sz="2000" dirty="0"/>
              <a:t>Idiopathic - no identifiable causes.</a:t>
            </a:r>
          </a:p>
          <a:p>
            <a:pPr>
              <a:lnSpc>
                <a:spcPct val="100000"/>
              </a:lnSpc>
            </a:pPr>
            <a:r>
              <a:rPr lang="en-US" sz="2000" dirty="0"/>
              <a:t> iatrogenic - occur as a result from medical treatment.</a:t>
            </a:r>
          </a:p>
          <a:p>
            <a:pPr>
              <a:lnSpc>
                <a:spcPct val="100000"/>
              </a:lnSpc>
            </a:pPr>
            <a:r>
              <a:rPr lang="en-US" sz="2000" dirty="0"/>
              <a:t>Congenital - disease existing at birth or before birth, involves in the development of fetus.</a:t>
            </a:r>
          </a:p>
          <a:p>
            <a:pPr>
              <a:lnSpc>
                <a:spcPct val="100000"/>
              </a:lnSpc>
            </a:pPr>
            <a:r>
              <a:rPr lang="en-US" sz="2000" dirty="0"/>
              <a:t>Acquired - develops post – fatally</a:t>
            </a:r>
          </a:p>
          <a:p>
            <a:pPr>
              <a:lnSpc>
                <a:spcPct val="100000"/>
              </a:lnSpc>
            </a:pPr>
            <a:r>
              <a:rPr lang="en-US" sz="2000" dirty="0"/>
              <a:t> Nosocomial - due to being in a hospital environments.</a:t>
            </a:r>
          </a:p>
          <a:p>
            <a:pPr marL="0" indent="0">
              <a:lnSpc>
                <a:spcPct val="100000"/>
              </a:lnSpc>
              <a:buNone/>
            </a:pPr>
            <a:r>
              <a:rPr lang="en-US" sz="2000" b="1" dirty="0">
                <a:solidFill>
                  <a:srgbClr val="FF0000"/>
                </a:solidFill>
              </a:rPr>
              <a:t>Aspects of Disease</a:t>
            </a:r>
          </a:p>
          <a:p>
            <a:pPr>
              <a:lnSpc>
                <a:spcPct val="100000"/>
              </a:lnSpc>
            </a:pPr>
            <a:r>
              <a:rPr lang="en-US" sz="2000" dirty="0"/>
              <a:t>The four aspects of a disease process that form the core of</a:t>
            </a:r>
          </a:p>
          <a:p>
            <a:pPr>
              <a:lnSpc>
                <a:spcPct val="100000"/>
              </a:lnSpc>
            </a:pPr>
            <a:r>
              <a:rPr lang="en-US" sz="2000" dirty="0"/>
              <a:t>pathology are its cause (etiology), the mechanisms of its development (pathogenesis), the biochemical and structural alterations, induced in the cells and organs of the body (molecular  and morphologic changes), and the functional consequences of</a:t>
            </a:r>
          </a:p>
          <a:p>
            <a:pPr marL="0" indent="0">
              <a:lnSpc>
                <a:spcPct val="100000"/>
              </a:lnSpc>
              <a:buNone/>
            </a:pPr>
            <a:r>
              <a:rPr lang="en-US" sz="2000" dirty="0"/>
              <a:t>   these changes (clinical manifestations).</a:t>
            </a:r>
          </a:p>
        </p:txBody>
      </p:sp>
      <p:pic>
        <p:nvPicPr>
          <p:cNvPr id="4" name="Picture 3">
            <a:extLst>
              <a:ext uri="{FF2B5EF4-FFF2-40B4-BE49-F238E27FC236}">
                <a16:creationId xmlns:a16="http://schemas.microsoft.com/office/drawing/2014/main" id="{F83513DB-DC23-FC8D-1071-4DB8CADBE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612" y="2974606"/>
            <a:ext cx="2843108" cy="1794788"/>
          </a:xfrm>
          <a:prstGeom prst="rect">
            <a:avLst/>
          </a:prstGeom>
        </p:spPr>
      </p:pic>
    </p:spTree>
    <p:extLst>
      <p:ext uri="{BB962C8B-B14F-4D97-AF65-F5344CB8AC3E}">
        <p14:creationId xmlns:p14="http://schemas.microsoft.com/office/powerpoint/2010/main" val="88895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4B8B-74BC-C04B-563C-1FD7A1E6C34A}"/>
              </a:ext>
            </a:extLst>
          </p:cNvPr>
          <p:cNvSpPr>
            <a:spLocks noGrp="1"/>
          </p:cNvSpPr>
          <p:nvPr>
            <p:ph type="title"/>
          </p:nvPr>
        </p:nvSpPr>
        <p:spPr/>
        <p:txBody>
          <a:bodyPr>
            <a:normAutofit/>
          </a:bodyPr>
          <a:lstStyle/>
          <a:p>
            <a:pPr algn="ctr"/>
            <a:r>
              <a:rPr lang="en-US" sz="3600" b="1" dirty="0">
                <a:solidFill>
                  <a:srgbClr val="FF0000"/>
                </a:solidFill>
              </a:rPr>
              <a:t>TECHNIQUES FOR THE STUDY OF PATHOLOGY :as per ayurveda </a:t>
            </a:r>
          </a:p>
        </p:txBody>
      </p:sp>
      <p:sp>
        <p:nvSpPr>
          <p:cNvPr id="3" name="Content Placeholder 2">
            <a:extLst>
              <a:ext uri="{FF2B5EF4-FFF2-40B4-BE49-F238E27FC236}">
                <a16:creationId xmlns:a16="http://schemas.microsoft.com/office/drawing/2014/main" id="{6298B5F8-6BB0-878D-9217-180526602B68}"/>
              </a:ext>
            </a:extLst>
          </p:cNvPr>
          <p:cNvSpPr>
            <a:spLocks noGrp="1"/>
          </p:cNvSpPr>
          <p:nvPr>
            <p:ph idx="1"/>
          </p:nvPr>
        </p:nvSpPr>
        <p:spPr>
          <a:xfrm>
            <a:off x="838200" y="1825624"/>
            <a:ext cx="11028680" cy="5032375"/>
          </a:xfrm>
        </p:spPr>
        <p:txBody>
          <a:bodyPr>
            <a:normAutofit fontScale="92500" lnSpcReduction="10000"/>
          </a:bodyPr>
          <a:lstStyle/>
          <a:p>
            <a:r>
              <a:rPr lang="en-US" sz="3000" dirty="0"/>
              <a:t>Roga Pariksha is the examination of Roga. Rogi Pariksha is the examination of Rogi. </a:t>
            </a:r>
          </a:p>
          <a:p>
            <a:endParaRPr lang="en-US" sz="3000" dirty="0"/>
          </a:p>
          <a:p>
            <a:r>
              <a:rPr lang="hi-IN" sz="3000" dirty="0">
                <a:solidFill>
                  <a:srgbClr val="FF0000"/>
                </a:solidFill>
              </a:rPr>
              <a:t>रोगमादौ परीक्षेत ततोऽनन्तरमौषिम्| ततः कमातिषक्पश्चाज्ज्ज्ञानपूवंिमाचरेत्||</a:t>
            </a:r>
            <a:r>
              <a:rPr lang="en-US" sz="3000" dirty="0">
                <a:solidFill>
                  <a:srgbClr val="FF0000"/>
                </a:solidFill>
              </a:rPr>
              <a:t>Ch.su.20/20</a:t>
            </a:r>
          </a:p>
          <a:p>
            <a:endParaRPr lang="en-US" sz="3000" dirty="0">
              <a:solidFill>
                <a:srgbClr val="FF0000"/>
              </a:solidFill>
            </a:endParaRPr>
          </a:p>
          <a:p>
            <a:endParaRPr lang="en-US" sz="3000" dirty="0"/>
          </a:p>
          <a:p>
            <a:r>
              <a:rPr lang="en-US" sz="3000" dirty="0"/>
              <a:t> A physician should first of all diagnose the disease and then he should select proper medicine. Thereafter, he should administer the therapy applying the knowledge of the science of medicine.</a:t>
            </a:r>
          </a:p>
          <a:p>
            <a:pPr marL="0" indent="0">
              <a:buNone/>
            </a:pPr>
            <a:r>
              <a:rPr lang="en-US" dirty="0"/>
              <a:t> </a:t>
            </a:r>
          </a:p>
        </p:txBody>
      </p:sp>
    </p:spTree>
    <p:extLst>
      <p:ext uri="{BB962C8B-B14F-4D97-AF65-F5344CB8AC3E}">
        <p14:creationId xmlns:p14="http://schemas.microsoft.com/office/powerpoint/2010/main" val="427349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30C4D8-66D8-F189-B4F9-B08EB49C0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616" y="67211"/>
            <a:ext cx="8598853" cy="3437975"/>
          </a:xfrm>
          <a:prstGeom prst="rect">
            <a:avLst/>
          </a:prstGeom>
        </p:spPr>
      </p:pic>
      <p:pic>
        <p:nvPicPr>
          <p:cNvPr id="9" name="Picture 8">
            <a:extLst>
              <a:ext uri="{FF2B5EF4-FFF2-40B4-BE49-F238E27FC236}">
                <a16:creationId xmlns:a16="http://schemas.microsoft.com/office/drawing/2014/main" id="{BF83A4F1-0226-2152-394A-517EDCBA8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287" y="3590100"/>
            <a:ext cx="10131425" cy="3267900"/>
          </a:xfrm>
          <a:prstGeom prst="rect">
            <a:avLst/>
          </a:prstGeom>
        </p:spPr>
      </p:pic>
    </p:spTree>
    <p:extLst>
      <p:ext uri="{BB962C8B-B14F-4D97-AF65-F5344CB8AC3E}">
        <p14:creationId xmlns:p14="http://schemas.microsoft.com/office/powerpoint/2010/main" val="1348407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43D26A-0606-3F44-B5E2-B7FD19B1E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5037" y="175861"/>
            <a:ext cx="6176963" cy="5876358"/>
          </a:xfrm>
          <a:prstGeom prst="rect">
            <a:avLst/>
          </a:prstGeom>
        </p:spPr>
      </p:pic>
      <p:sp>
        <p:nvSpPr>
          <p:cNvPr id="2" name="TextBox 1">
            <a:extLst>
              <a:ext uri="{FF2B5EF4-FFF2-40B4-BE49-F238E27FC236}">
                <a16:creationId xmlns:a16="http://schemas.microsoft.com/office/drawing/2014/main" id="{B3FE8842-6063-4C76-B8B5-CD30E9A4EEBB}"/>
              </a:ext>
            </a:extLst>
          </p:cNvPr>
          <p:cNvSpPr txBox="1"/>
          <p:nvPr/>
        </p:nvSpPr>
        <p:spPr>
          <a:xfrm>
            <a:off x="284480" y="619760"/>
            <a:ext cx="6044836" cy="5693866"/>
          </a:xfrm>
          <a:prstGeom prst="rect">
            <a:avLst/>
          </a:prstGeom>
          <a:noFill/>
        </p:spPr>
        <p:txBody>
          <a:bodyPr wrap="square" rtlCol="0">
            <a:spAutoFit/>
          </a:bodyPr>
          <a:lstStyle/>
          <a:p>
            <a:r>
              <a:rPr lang="hi-IN" dirty="0">
                <a:solidFill>
                  <a:srgbClr val="FF0000"/>
                </a:solidFill>
              </a:rPr>
              <a:t>निदानं पूर्वरूपाणि रूपाण्युपशयस्तथा |</a:t>
            </a:r>
            <a:br>
              <a:rPr lang="hi-IN" dirty="0">
                <a:solidFill>
                  <a:srgbClr val="FF0000"/>
                </a:solidFill>
              </a:rPr>
            </a:br>
            <a:r>
              <a:rPr lang="hi-IN" dirty="0">
                <a:solidFill>
                  <a:srgbClr val="FF0000"/>
                </a:solidFill>
              </a:rPr>
              <a:t>सम्प्राप्तिश्चेति विज्ञानं रोगाणां पञ्चधा स्मृतम् ||४||</a:t>
            </a:r>
            <a:br>
              <a:rPr lang="hi-IN" dirty="0">
                <a:solidFill>
                  <a:srgbClr val="FF0000"/>
                </a:solidFill>
              </a:rPr>
            </a:br>
            <a:r>
              <a:rPr lang="hi-IN" dirty="0">
                <a:solidFill>
                  <a:srgbClr val="FF0000"/>
                </a:solidFill>
              </a:rPr>
              <a:t>(वा. नि. अ. १) |</a:t>
            </a:r>
            <a:endParaRPr lang="en-US" dirty="0">
              <a:solidFill>
                <a:srgbClr val="FF0000"/>
              </a:solidFill>
            </a:endParaRPr>
          </a:p>
          <a:p>
            <a:endParaRPr lang="en-US" dirty="0"/>
          </a:p>
          <a:p>
            <a:br>
              <a:rPr lang="hi-IN" dirty="0"/>
            </a:br>
            <a:endParaRPr lang="en-US" dirty="0"/>
          </a:p>
          <a:p>
            <a:r>
              <a:rPr lang="hi-IN" b="1" dirty="0"/>
              <a:t>सेतिकर्तव्यताको</a:t>
            </a:r>
            <a:r>
              <a:rPr lang="hi-IN" dirty="0"/>
              <a:t> </a:t>
            </a:r>
            <a:r>
              <a:rPr lang="hi-IN" b="1" dirty="0"/>
              <a:t>रोगोत्पादकहेतुर्निदानम्|</a:t>
            </a:r>
            <a:r>
              <a:rPr lang="en-US" b="1" dirty="0"/>
              <a:t>[etiology]</a:t>
            </a:r>
          </a:p>
          <a:p>
            <a:endParaRPr lang="en-US" b="1" dirty="0"/>
          </a:p>
          <a:p>
            <a:r>
              <a:rPr lang="hi-IN" b="1" dirty="0"/>
              <a:t>भाविव्याधिबोधकमेव</a:t>
            </a:r>
            <a:r>
              <a:rPr lang="hi-IN" dirty="0"/>
              <a:t> </a:t>
            </a:r>
            <a:r>
              <a:rPr lang="hi-IN" b="1" dirty="0"/>
              <a:t>लिङ्गं</a:t>
            </a:r>
            <a:r>
              <a:rPr lang="hi-IN" dirty="0"/>
              <a:t> </a:t>
            </a:r>
            <a:r>
              <a:rPr lang="hi-IN" b="1" dirty="0"/>
              <a:t>पूर्वरूपम्|</a:t>
            </a:r>
            <a:endParaRPr lang="en-US" b="1" dirty="0"/>
          </a:p>
          <a:p>
            <a:endParaRPr lang="en-US" b="1" dirty="0"/>
          </a:p>
          <a:p>
            <a:r>
              <a:rPr lang="hi-IN" b="1" dirty="0"/>
              <a:t>उत्पन्नव्याधिबोधकमेव</a:t>
            </a:r>
            <a:r>
              <a:rPr lang="hi-IN" dirty="0"/>
              <a:t> </a:t>
            </a:r>
            <a:r>
              <a:rPr lang="hi-IN" b="1" dirty="0"/>
              <a:t>लिङ्गं</a:t>
            </a:r>
            <a:r>
              <a:rPr lang="hi-IN" dirty="0"/>
              <a:t> </a:t>
            </a:r>
            <a:r>
              <a:rPr lang="hi-IN" b="1" dirty="0"/>
              <a:t>रूपम्”</a:t>
            </a:r>
            <a:r>
              <a:rPr lang="hi-IN" dirty="0"/>
              <a:t> </a:t>
            </a:r>
            <a:r>
              <a:rPr lang="hi-IN" b="1" dirty="0"/>
              <a:t>इति</a:t>
            </a:r>
            <a:r>
              <a:rPr lang="hi-IN" dirty="0"/>
              <a:t> </a:t>
            </a:r>
            <a:r>
              <a:rPr lang="hi-IN" b="1" dirty="0"/>
              <a:t>लक्षणम्|</a:t>
            </a:r>
            <a:endParaRPr lang="en-US" b="1" dirty="0"/>
          </a:p>
          <a:p>
            <a:endParaRPr lang="en-US" b="1" dirty="0"/>
          </a:p>
          <a:p>
            <a:r>
              <a:rPr lang="hi-IN" b="1" dirty="0"/>
              <a:t>सुखावहं</a:t>
            </a:r>
            <a:r>
              <a:rPr lang="hi-IN" dirty="0"/>
              <a:t> </a:t>
            </a:r>
            <a:r>
              <a:rPr lang="hi-IN" b="1" dirty="0"/>
              <a:t>सुखकरमुपशयं</a:t>
            </a:r>
            <a:r>
              <a:rPr lang="hi-IN" dirty="0"/>
              <a:t> </a:t>
            </a:r>
            <a:endParaRPr lang="en-US" dirty="0"/>
          </a:p>
          <a:p>
            <a:endParaRPr lang="en-US" dirty="0"/>
          </a:p>
          <a:p>
            <a:r>
              <a:rPr lang="hi-IN" b="1" dirty="0"/>
              <a:t>यथादुष्टेन दोषेण यथा चानुविर्सपता |</a:t>
            </a:r>
            <a:br>
              <a:rPr lang="hi-IN" b="1" dirty="0"/>
            </a:br>
            <a:r>
              <a:rPr lang="hi-IN" b="1" dirty="0"/>
              <a:t>निर्वृत्तिरामयस्यासौ सम्प्राप्तिर्जातिरागतिः ||१०||</a:t>
            </a:r>
            <a:br>
              <a:rPr lang="hi-IN" b="1" dirty="0"/>
            </a:br>
            <a:r>
              <a:rPr lang="hi-IN" b="1" dirty="0"/>
              <a:t>(वा. नि. अ. १) |</a:t>
            </a:r>
            <a:endParaRPr lang="en-US" b="1" dirty="0"/>
          </a:p>
          <a:p>
            <a:endParaRPr lang="en-US" b="1" dirty="0"/>
          </a:p>
          <a:p>
            <a:r>
              <a:rPr lang="en-US" b="1" dirty="0"/>
              <a:t>[</a:t>
            </a:r>
            <a:r>
              <a:rPr lang="hi-IN" sz="2000" dirty="0">
                <a:solidFill>
                  <a:srgbClr val="FF0000"/>
                </a:solidFill>
              </a:rPr>
              <a:t>सङ्ख्याविकल्पप्राधान्यबलकालविशेषतः |</a:t>
            </a:r>
            <a:r>
              <a:rPr lang="en-US" sz="2000" dirty="0">
                <a:solidFill>
                  <a:srgbClr val="FF0000"/>
                </a:solidFill>
              </a:rPr>
              <a:t>]</a:t>
            </a:r>
            <a:br>
              <a:rPr lang="hi-IN" sz="2000" b="1" dirty="0">
                <a:solidFill>
                  <a:srgbClr val="FF0000"/>
                </a:solidFill>
              </a:rPr>
            </a:br>
            <a:endParaRPr lang="en-US" sz="2000" b="1" dirty="0">
              <a:solidFill>
                <a:srgbClr val="FF0000"/>
              </a:solidFill>
            </a:endParaRPr>
          </a:p>
        </p:txBody>
      </p:sp>
      <p:pic>
        <p:nvPicPr>
          <p:cNvPr id="3" name="Content Placeholder 4">
            <a:extLst>
              <a:ext uri="{FF2B5EF4-FFF2-40B4-BE49-F238E27FC236}">
                <a16:creationId xmlns:a16="http://schemas.microsoft.com/office/drawing/2014/main" id="{5DA7D695-8652-4776-4AB0-DF1342DF2E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8457" y="4564585"/>
            <a:ext cx="2127271" cy="1931533"/>
          </a:xfrm>
        </p:spPr>
      </p:pic>
    </p:spTree>
    <p:extLst>
      <p:ext uri="{BB962C8B-B14F-4D97-AF65-F5344CB8AC3E}">
        <p14:creationId xmlns:p14="http://schemas.microsoft.com/office/powerpoint/2010/main" val="3034252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7A22E-647F-C34B-AF9F-B7BD2553E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993" y="645086"/>
            <a:ext cx="5666014" cy="5867864"/>
          </a:xfrm>
          <a:prstGeom prst="rect">
            <a:avLst/>
          </a:prstGeom>
        </p:spPr>
      </p:pic>
      <p:pic>
        <p:nvPicPr>
          <p:cNvPr id="11" name="Picture 10">
            <a:extLst>
              <a:ext uri="{FF2B5EF4-FFF2-40B4-BE49-F238E27FC236}">
                <a16:creationId xmlns:a16="http://schemas.microsoft.com/office/drawing/2014/main" id="{391BF46B-A4D5-A5F3-8994-0FD477D0C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93" y="645086"/>
            <a:ext cx="6096000" cy="4572000"/>
          </a:xfrm>
          <a:prstGeom prst="rect">
            <a:avLst/>
          </a:prstGeom>
        </p:spPr>
      </p:pic>
    </p:spTree>
    <p:extLst>
      <p:ext uri="{BB962C8B-B14F-4D97-AF65-F5344CB8AC3E}">
        <p14:creationId xmlns:p14="http://schemas.microsoft.com/office/powerpoint/2010/main" val="253538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1756" y="710260"/>
            <a:ext cx="11366500" cy="6000750"/>
          </a:xfrm>
          <a:prstGeom prst="rect">
            <a:avLst/>
          </a:prstGeom>
        </p:spPr>
        <p:txBody>
          <a:bodyPr vert="horz" wrap="square" lIns="0" tIns="12065" rIns="0" bIns="0" rtlCol="0">
            <a:spAutoFit/>
          </a:bodyPr>
          <a:lstStyle/>
          <a:p>
            <a:pPr marL="12700">
              <a:lnSpc>
                <a:spcPct val="100000"/>
              </a:lnSpc>
              <a:spcBef>
                <a:spcPts val="95"/>
              </a:spcBef>
            </a:pPr>
            <a:r>
              <a:rPr sz="2800" i="1" dirty="0">
                <a:latin typeface="Times New Roman"/>
                <a:cs typeface="Times New Roman"/>
              </a:rPr>
              <a:t>"Natural</a:t>
            </a:r>
            <a:r>
              <a:rPr sz="2800" i="1" spc="-55" dirty="0">
                <a:latin typeface="Times New Roman"/>
                <a:cs typeface="Times New Roman"/>
              </a:rPr>
              <a:t> </a:t>
            </a:r>
            <a:r>
              <a:rPr sz="2800" i="1" dirty="0">
                <a:latin typeface="Times New Roman"/>
                <a:cs typeface="Times New Roman"/>
              </a:rPr>
              <a:t>forces</a:t>
            </a:r>
            <a:r>
              <a:rPr sz="2800" i="1" spc="-40" dirty="0">
                <a:latin typeface="Times New Roman"/>
                <a:cs typeface="Times New Roman"/>
              </a:rPr>
              <a:t> </a:t>
            </a:r>
            <a:r>
              <a:rPr sz="2800" i="1" dirty="0">
                <a:latin typeface="Times New Roman"/>
                <a:cs typeface="Times New Roman"/>
              </a:rPr>
              <a:t>within</a:t>
            </a:r>
            <a:r>
              <a:rPr sz="2800" i="1" spc="-55" dirty="0">
                <a:latin typeface="Times New Roman"/>
                <a:cs typeface="Times New Roman"/>
              </a:rPr>
              <a:t> </a:t>
            </a:r>
            <a:r>
              <a:rPr sz="2800" i="1" dirty="0">
                <a:latin typeface="Times New Roman"/>
                <a:cs typeface="Times New Roman"/>
              </a:rPr>
              <a:t>us</a:t>
            </a:r>
            <a:r>
              <a:rPr sz="2800" i="1" spc="-40" dirty="0">
                <a:latin typeface="Times New Roman"/>
                <a:cs typeface="Times New Roman"/>
              </a:rPr>
              <a:t> </a:t>
            </a:r>
            <a:r>
              <a:rPr sz="2800" i="1" dirty="0">
                <a:latin typeface="Times New Roman"/>
                <a:cs typeface="Times New Roman"/>
              </a:rPr>
              <a:t>are</a:t>
            </a:r>
            <a:r>
              <a:rPr sz="2800" i="1" spc="-45" dirty="0">
                <a:latin typeface="Times New Roman"/>
                <a:cs typeface="Times New Roman"/>
              </a:rPr>
              <a:t> </a:t>
            </a:r>
            <a:r>
              <a:rPr sz="2800" i="1" dirty="0">
                <a:latin typeface="Times New Roman"/>
                <a:cs typeface="Times New Roman"/>
              </a:rPr>
              <a:t>the</a:t>
            </a:r>
            <a:r>
              <a:rPr sz="2800" i="1" spc="-35" dirty="0">
                <a:latin typeface="Times New Roman"/>
                <a:cs typeface="Times New Roman"/>
              </a:rPr>
              <a:t> </a:t>
            </a:r>
            <a:r>
              <a:rPr sz="2800" i="1" dirty="0">
                <a:latin typeface="Times New Roman"/>
                <a:cs typeface="Times New Roman"/>
              </a:rPr>
              <a:t>true</a:t>
            </a:r>
            <a:r>
              <a:rPr sz="2800" i="1" spc="-45" dirty="0">
                <a:latin typeface="Times New Roman"/>
                <a:cs typeface="Times New Roman"/>
              </a:rPr>
              <a:t> </a:t>
            </a:r>
            <a:r>
              <a:rPr sz="2800" i="1" dirty="0">
                <a:latin typeface="Times New Roman"/>
                <a:cs typeface="Times New Roman"/>
              </a:rPr>
              <a:t>healers</a:t>
            </a:r>
            <a:r>
              <a:rPr sz="2800" i="1" spc="-50" dirty="0">
                <a:latin typeface="Times New Roman"/>
                <a:cs typeface="Times New Roman"/>
              </a:rPr>
              <a:t> </a:t>
            </a:r>
            <a:r>
              <a:rPr sz="2800" i="1" dirty="0">
                <a:latin typeface="Times New Roman"/>
                <a:cs typeface="Times New Roman"/>
              </a:rPr>
              <a:t>of</a:t>
            </a:r>
            <a:r>
              <a:rPr sz="2800" i="1" spc="-40" dirty="0">
                <a:latin typeface="Times New Roman"/>
                <a:cs typeface="Times New Roman"/>
              </a:rPr>
              <a:t> </a:t>
            </a:r>
            <a:r>
              <a:rPr sz="2800" i="1" spc="-10" dirty="0">
                <a:latin typeface="Times New Roman"/>
                <a:cs typeface="Times New Roman"/>
              </a:rPr>
              <a:t>disease”</a:t>
            </a:r>
            <a:endParaRPr sz="2800">
              <a:latin typeface="Times New Roman"/>
              <a:cs typeface="Times New Roman"/>
            </a:endParaRPr>
          </a:p>
          <a:p>
            <a:pPr marL="12700" marR="431800" indent="8382634">
              <a:lnSpc>
                <a:spcPct val="100000"/>
              </a:lnSpc>
              <a:spcBef>
                <a:spcPts val="5"/>
              </a:spcBef>
            </a:pPr>
            <a:r>
              <a:rPr sz="2800" b="1" spc="-10" dirty="0">
                <a:solidFill>
                  <a:srgbClr val="C00000"/>
                </a:solidFill>
                <a:latin typeface="Times New Roman"/>
                <a:cs typeface="Times New Roman"/>
              </a:rPr>
              <a:t>-Hippo</a:t>
            </a:r>
            <a:r>
              <a:rPr sz="2800" b="1" spc="-10" dirty="0">
                <a:solidFill>
                  <a:srgbClr val="C00000"/>
                </a:solidFill>
                <a:latin typeface="Arial"/>
                <a:cs typeface="Arial"/>
              </a:rPr>
              <a:t>crates. </a:t>
            </a:r>
            <a:r>
              <a:rPr sz="2800" i="1" dirty="0">
                <a:latin typeface="Times New Roman"/>
                <a:cs typeface="Times New Roman"/>
              </a:rPr>
              <a:t>“The</a:t>
            </a:r>
            <a:r>
              <a:rPr sz="2800" i="1" spc="-45" dirty="0">
                <a:latin typeface="Times New Roman"/>
                <a:cs typeface="Times New Roman"/>
              </a:rPr>
              <a:t> </a:t>
            </a:r>
            <a:r>
              <a:rPr sz="2800" i="1" dirty="0">
                <a:latin typeface="Times New Roman"/>
                <a:cs typeface="Times New Roman"/>
              </a:rPr>
              <a:t>good</a:t>
            </a:r>
            <a:r>
              <a:rPr sz="2800" i="1" spc="-60" dirty="0">
                <a:latin typeface="Times New Roman"/>
                <a:cs typeface="Times New Roman"/>
              </a:rPr>
              <a:t> </a:t>
            </a:r>
            <a:r>
              <a:rPr sz="2800" i="1" dirty="0">
                <a:latin typeface="Times New Roman"/>
                <a:cs typeface="Times New Roman"/>
              </a:rPr>
              <a:t>physician</a:t>
            </a:r>
            <a:r>
              <a:rPr sz="2800" i="1" spc="-70" dirty="0">
                <a:latin typeface="Times New Roman"/>
                <a:cs typeface="Times New Roman"/>
              </a:rPr>
              <a:t> </a:t>
            </a:r>
            <a:r>
              <a:rPr sz="2800" i="1" dirty="0">
                <a:latin typeface="Times New Roman"/>
                <a:cs typeface="Times New Roman"/>
              </a:rPr>
              <a:t>treats</a:t>
            </a:r>
            <a:r>
              <a:rPr sz="2800" i="1" spc="-75" dirty="0">
                <a:latin typeface="Times New Roman"/>
                <a:cs typeface="Times New Roman"/>
              </a:rPr>
              <a:t> </a:t>
            </a:r>
            <a:r>
              <a:rPr sz="2800" i="1" dirty="0">
                <a:latin typeface="Times New Roman"/>
                <a:cs typeface="Times New Roman"/>
              </a:rPr>
              <a:t>the</a:t>
            </a:r>
            <a:r>
              <a:rPr sz="2800" i="1" spc="-55" dirty="0">
                <a:latin typeface="Times New Roman"/>
                <a:cs typeface="Times New Roman"/>
              </a:rPr>
              <a:t> </a:t>
            </a:r>
            <a:r>
              <a:rPr sz="2800" i="1" dirty="0">
                <a:latin typeface="Times New Roman"/>
                <a:cs typeface="Times New Roman"/>
              </a:rPr>
              <a:t>disease;</a:t>
            </a:r>
            <a:r>
              <a:rPr sz="2800" i="1" spc="-70" dirty="0">
                <a:latin typeface="Times New Roman"/>
                <a:cs typeface="Times New Roman"/>
              </a:rPr>
              <a:t> </a:t>
            </a:r>
            <a:r>
              <a:rPr sz="2800" i="1" dirty="0">
                <a:latin typeface="Times New Roman"/>
                <a:cs typeface="Times New Roman"/>
              </a:rPr>
              <a:t>the</a:t>
            </a:r>
            <a:r>
              <a:rPr sz="2800" i="1" spc="-55" dirty="0">
                <a:latin typeface="Times New Roman"/>
                <a:cs typeface="Times New Roman"/>
              </a:rPr>
              <a:t> </a:t>
            </a:r>
            <a:r>
              <a:rPr sz="2800" i="1" dirty="0">
                <a:latin typeface="Times New Roman"/>
                <a:cs typeface="Times New Roman"/>
              </a:rPr>
              <a:t>great</a:t>
            </a:r>
            <a:r>
              <a:rPr sz="2800" i="1" spc="-65" dirty="0">
                <a:latin typeface="Times New Roman"/>
                <a:cs typeface="Times New Roman"/>
              </a:rPr>
              <a:t> </a:t>
            </a:r>
            <a:r>
              <a:rPr sz="2800" i="1" dirty="0">
                <a:latin typeface="Times New Roman"/>
                <a:cs typeface="Times New Roman"/>
              </a:rPr>
              <a:t>physician</a:t>
            </a:r>
            <a:r>
              <a:rPr sz="2800" i="1" spc="-70" dirty="0">
                <a:latin typeface="Times New Roman"/>
                <a:cs typeface="Times New Roman"/>
              </a:rPr>
              <a:t> </a:t>
            </a:r>
            <a:r>
              <a:rPr sz="2800" i="1" dirty="0">
                <a:latin typeface="Times New Roman"/>
                <a:cs typeface="Times New Roman"/>
              </a:rPr>
              <a:t>treats</a:t>
            </a:r>
            <a:r>
              <a:rPr sz="2800" i="1" spc="-55" dirty="0">
                <a:latin typeface="Times New Roman"/>
                <a:cs typeface="Times New Roman"/>
              </a:rPr>
              <a:t> </a:t>
            </a:r>
            <a:r>
              <a:rPr sz="2800" i="1" dirty="0">
                <a:latin typeface="Times New Roman"/>
                <a:cs typeface="Times New Roman"/>
              </a:rPr>
              <a:t>the</a:t>
            </a:r>
            <a:r>
              <a:rPr sz="2800" i="1" spc="-50" dirty="0">
                <a:latin typeface="Times New Roman"/>
                <a:cs typeface="Times New Roman"/>
              </a:rPr>
              <a:t> </a:t>
            </a:r>
            <a:r>
              <a:rPr sz="2800" i="1" spc="-10" dirty="0">
                <a:latin typeface="Times New Roman"/>
                <a:cs typeface="Times New Roman"/>
              </a:rPr>
              <a:t>patient </a:t>
            </a:r>
            <a:r>
              <a:rPr sz="2800" i="1" dirty="0">
                <a:latin typeface="Times New Roman"/>
                <a:cs typeface="Times New Roman"/>
              </a:rPr>
              <a:t>who</a:t>
            </a:r>
            <a:r>
              <a:rPr sz="2800" i="1" spc="-15" dirty="0">
                <a:latin typeface="Times New Roman"/>
                <a:cs typeface="Times New Roman"/>
              </a:rPr>
              <a:t> </a:t>
            </a:r>
            <a:r>
              <a:rPr sz="2800" i="1" dirty="0">
                <a:latin typeface="Times New Roman"/>
                <a:cs typeface="Times New Roman"/>
              </a:rPr>
              <a:t>has</a:t>
            </a:r>
            <a:r>
              <a:rPr sz="2800" i="1" spc="-25" dirty="0">
                <a:latin typeface="Times New Roman"/>
                <a:cs typeface="Times New Roman"/>
              </a:rPr>
              <a:t> </a:t>
            </a:r>
            <a:r>
              <a:rPr sz="2800" i="1" dirty="0">
                <a:latin typeface="Times New Roman"/>
                <a:cs typeface="Times New Roman"/>
              </a:rPr>
              <a:t>the</a:t>
            </a:r>
            <a:r>
              <a:rPr sz="2800" i="1" spc="-5" dirty="0">
                <a:latin typeface="Times New Roman"/>
                <a:cs typeface="Times New Roman"/>
              </a:rPr>
              <a:t> </a:t>
            </a:r>
            <a:r>
              <a:rPr sz="2800" i="1" spc="-10" dirty="0">
                <a:latin typeface="Times New Roman"/>
                <a:cs typeface="Times New Roman"/>
              </a:rPr>
              <a:t>disease”</a:t>
            </a:r>
            <a:endParaRPr sz="2800">
              <a:latin typeface="Times New Roman"/>
              <a:cs typeface="Times New Roman"/>
            </a:endParaRPr>
          </a:p>
          <a:p>
            <a:pPr marL="12700" marR="269240" indent="7937500">
              <a:lnSpc>
                <a:spcPct val="100000"/>
              </a:lnSpc>
            </a:pPr>
            <a:r>
              <a:rPr sz="2800" b="1" spc="-10" dirty="0">
                <a:solidFill>
                  <a:srgbClr val="C00000"/>
                </a:solidFill>
                <a:latin typeface="Times New Roman"/>
                <a:cs typeface="Times New Roman"/>
              </a:rPr>
              <a:t>-</a:t>
            </a:r>
            <a:r>
              <a:rPr sz="2800" b="1" dirty="0">
                <a:solidFill>
                  <a:srgbClr val="C00000"/>
                </a:solidFill>
                <a:latin typeface="Times New Roman"/>
                <a:cs typeface="Times New Roman"/>
              </a:rPr>
              <a:t>Sir</a:t>
            </a:r>
            <a:r>
              <a:rPr sz="2800" b="1" spc="-170" dirty="0">
                <a:solidFill>
                  <a:srgbClr val="C00000"/>
                </a:solidFill>
                <a:latin typeface="Times New Roman"/>
                <a:cs typeface="Times New Roman"/>
              </a:rPr>
              <a:t> </a:t>
            </a:r>
            <a:r>
              <a:rPr sz="2800" b="1" dirty="0">
                <a:solidFill>
                  <a:srgbClr val="C00000"/>
                </a:solidFill>
                <a:latin typeface="Times New Roman"/>
                <a:cs typeface="Times New Roman"/>
              </a:rPr>
              <a:t>William</a:t>
            </a:r>
            <a:r>
              <a:rPr sz="2800" b="1" spc="-85" dirty="0">
                <a:solidFill>
                  <a:srgbClr val="C00000"/>
                </a:solidFill>
                <a:latin typeface="Times New Roman"/>
                <a:cs typeface="Times New Roman"/>
              </a:rPr>
              <a:t> </a:t>
            </a:r>
            <a:r>
              <a:rPr sz="2800" b="1" spc="-10" dirty="0">
                <a:solidFill>
                  <a:srgbClr val="C00000"/>
                </a:solidFill>
                <a:latin typeface="Times New Roman"/>
                <a:cs typeface="Times New Roman"/>
              </a:rPr>
              <a:t>Osler. </a:t>
            </a:r>
            <a:r>
              <a:rPr sz="2800" i="1" dirty="0">
                <a:latin typeface="Times New Roman"/>
                <a:cs typeface="Times New Roman"/>
              </a:rPr>
              <a:t>“The</a:t>
            </a:r>
            <a:r>
              <a:rPr sz="2800" i="1" spc="-25" dirty="0">
                <a:latin typeface="Times New Roman"/>
                <a:cs typeface="Times New Roman"/>
              </a:rPr>
              <a:t> </a:t>
            </a:r>
            <a:r>
              <a:rPr sz="2800" i="1" dirty="0">
                <a:latin typeface="Times New Roman"/>
                <a:cs typeface="Times New Roman"/>
              </a:rPr>
              <a:t>doctor</a:t>
            </a:r>
            <a:r>
              <a:rPr sz="2800" i="1" spc="-55" dirty="0">
                <a:latin typeface="Times New Roman"/>
                <a:cs typeface="Times New Roman"/>
              </a:rPr>
              <a:t> </a:t>
            </a:r>
            <a:r>
              <a:rPr sz="2800" i="1" dirty="0">
                <a:latin typeface="Times New Roman"/>
                <a:cs typeface="Times New Roman"/>
              </a:rPr>
              <a:t>of</a:t>
            </a:r>
            <a:r>
              <a:rPr sz="2800" i="1" spc="-25" dirty="0">
                <a:latin typeface="Times New Roman"/>
                <a:cs typeface="Times New Roman"/>
              </a:rPr>
              <a:t> </a:t>
            </a:r>
            <a:r>
              <a:rPr sz="2800" i="1" dirty="0">
                <a:latin typeface="Times New Roman"/>
                <a:cs typeface="Times New Roman"/>
              </a:rPr>
              <a:t>the</a:t>
            </a:r>
            <a:r>
              <a:rPr sz="2800" i="1" spc="-30" dirty="0">
                <a:latin typeface="Times New Roman"/>
                <a:cs typeface="Times New Roman"/>
              </a:rPr>
              <a:t> </a:t>
            </a:r>
            <a:r>
              <a:rPr sz="2800" i="1" dirty="0">
                <a:latin typeface="Times New Roman"/>
                <a:cs typeface="Times New Roman"/>
              </a:rPr>
              <a:t>future</a:t>
            </a:r>
            <a:r>
              <a:rPr sz="2800" i="1" spc="-65" dirty="0">
                <a:latin typeface="Times New Roman"/>
                <a:cs typeface="Times New Roman"/>
              </a:rPr>
              <a:t> </a:t>
            </a:r>
            <a:r>
              <a:rPr sz="2800" i="1" dirty="0">
                <a:latin typeface="Times New Roman"/>
                <a:cs typeface="Times New Roman"/>
              </a:rPr>
              <a:t>will</a:t>
            </a:r>
            <a:r>
              <a:rPr sz="2800" i="1" spc="-30" dirty="0">
                <a:latin typeface="Times New Roman"/>
                <a:cs typeface="Times New Roman"/>
              </a:rPr>
              <a:t> </a:t>
            </a:r>
            <a:r>
              <a:rPr sz="2800" i="1" dirty="0">
                <a:latin typeface="Times New Roman"/>
                <a:cs typeface="Times New Roman"/>
              </a:rPr>
              <a:t>give</a:t>
            </a:r>
            <a:r>
              <a:rPr sz="2800" i="1" spc="-45" dirty="0">
                <a:latin typeface="Times New Roman"/>
                <a:cs typeface="Times New Roman"/>
              </a:rPr>
              <a:t> </a:t>
            </a:r>
            <a:r>
              <a:rPr sz="2800" i="1" dirty="0">
                <a:latin typeface="Times New Roman"/>
                <a:cs typeface="Times New Roman"/>
              </a:rPr>
              <a:t>no</a:t>
            </a:r>
            <a:r>
              <a:rPr sz="2800" i="1" spc="-40" dirty="0">
                <a:latin typeface="Times New Roman"/>
                <a:cs typeface="Times New Roman"/>
              </a:rPr>
              <a:t> </a:t>
            </a:r>
            <a:r>
              <a:rPr sz="2800" i="1" dirty="0">
                <a:latin typeface="Times New Roman"/>
                <a:cs typeface="Times New Roman"/>
              </a:rPr>
              <a:t>medication,</a:t>
            </a:r>
            <a:r>
              <a:rPr sz="2800" i="1" spc="-40" dirty="0">
                <a:latin typeface="Times New Roman"/>
                <a:cs typeface="Times New Roman"/>
              </a:rPr>
              <a:t> </a:t>
            </a:r>
            <a:r>
              <a:rPr sz="2800" i="1" dirty="0">
                <a:latin typeface="Times New Roman"/>
                <a:cs typeface="Times New Roman"/>
              </a:rPr>
              <a:t>but</a:t>
            </a:r>
            <a:r>
              <a:rPr sz="2800" i="1" spc="-35" dirty="0">
                <a:latin typeface="Times New Roman"/>
                <a:cs typeface="Times New Roman"/>
              </a:rPr>
              <a:t> </a:t>
            </a:r>
            <a:r>
              <a:rPr sz="2800" i="1" dirty="0">
                <a:latin typeface="Times New Roman"/>
                <a:cs typeface="Times New Roman"/>
              </a:rPr>
              <a:t>will</a:t>
            </a:r>
            <a:r>
              <a:rPr sz="2800" i="1" spc="-45" dirty="0">
                <a:latin typeface="Times New Roman"/>
                <a:cs typeface="Times New Roman"/>
              </a:rPr>
              <a:t> </a:t>
            </a:r>
            <a:r>
              <a:rPr sz="2800" i="1" dirty="0">
                <a:latin typeface="Times New Roman"/>
                <a:cs typeface="Times New Roman"/>
              </a:rPr>
              <a:t>interest</a:t>
            </a:r>
            <a:r>
              <a:rPr sz="2800" i="1" spc="-55" dirty="0">
                <a:latin typeface="Times New Roman"/>
                <a:cs typeface="Times New Roman"/>
              </a:rPr>
              <a:t> </a:t>
            </a:r>
            <a:r>
              <a:rPr sz="2800" i="1" dirty="0">
                <a:latin typeface="Times New Roman"/>
                <a:cs typeface="Times New Roman"/>
              </a:rPr>
              <a:t>his</a:t>
            </a:r>
            <a:r>
              <a:rPr sz="2800" i="1" spc="-35" dirty="0">
                <a:latin typeface="Times New Roman"/>
                <a:cs typeface="Times New Roman"/>
              </a:rPr>
              <a:t> </a:t>
            </a:r>
            <a:r>
              <a:rPr sz="2800" i="1" spc="-10" dirty="0">
                <a:latin typeface="Times New Roman"/>
                <a:cs typeface="Times New Roman"/>
              </a:rPr>
              <a:t>patients </a:t>
            </a:r>
            <a:r>
              <a:rPr sz="2800" i="1" dirty="0">
                <a:latin typeface="Times New Roman"/>
                <a:cs typeface="Times New Roman"/>
              </a:rPr>
              <a:t>in</a:t>
            </a:r>
            <a:r>
              <a:rPr sz="2800" i="1" spc="-105" dirty="0">
                <a:latin typeface="Times New Roman"/>
                <a:cs typeface="Times New Roman"/>
              </a:rPr>
              <a:t> </a:t>
            </a:r>
            <a:r>
              <a:rPr sz="2800" i="1" dirty="0">
                <a:latin typeface="Times New Roman"/>
                <a:cs typeface="Times New Roman"/>
              </a:rPr>
              <a:t>the</a:t>
            </a:r>
            <a:r>
              <a:rPr sz="2800" i="1" spc="-35" dirty="0">
                <a:latin typeface="Times New Roman"/>
                <a:cs typeface="Times New Roman"/>
              </a:rPr>
              <a:t> </a:t>
            </a:r>
            <a:r>
              <a:rPr sz="2800" i="1" dirty="0">
                <a:latin typeface="Times New Roman"/>
                <a:cs typeface="Times New Roman"/>
              </a:rPr>
              <a:t>care</a:t>
            </a:r>
            <a:r>
              <a:rPr sz="2800" i="1" spc="-40" dirty="0">
                <a:latin typeface="Times New Roman"/>
                <a:cs typeface="Times New Roman"/>
              </a:rPr>
              <a:t> </a:t>
            </a:r>
            <a:r>
              <a:rPr sz="2800" i="1" dirty="0">
                <a:latin typeface="Times New Roman"/>
                <a:cs typeface="Times New Roman"/>
              </a:rPr>
              <a:t>of</a:t>
            </a:r>
            <a:r>
              <a:rPr sz="2800" i="1" spc="-35" dirty="0">
                <a:latin typeface="Times New Roman"/>
                <a:cs typeface="Times New Roman"/>
              </a:rPr>
              <a:t> </a:t>
            </a:r>
            <a:r>
              <a:rPr sz="2800" i="1" dirty="0">
                <a:latin typeface="Times New Roman"/>
                <a:cs typeface="Times New Roman"/>
              </a:rPr>
              <a:t>the</a:t>
            </a:r>
            <a:r>
              <a:rPr sz="2800" i="1" spc="-45" dirty="0">
                <a:latin typeface="Times New Roman"/>
                <a:cs typeface="Times New Roman"/>
              </a:rPr>
              <a:t> </a:t>
            </a:r>
            <a:r>
              <a:rPr sz="2800" i="1" dirty="0">
                <a:latin typeface="Times New Roman"/>
                <a:cs typeface="Times New Roman"/>
              </a:rPr>
              <a:t>human</a:t>
            </a:r>
            <a:r>
              <a:rPr sz="2800" i="1" spc="-45" dirty="0">
                <a:latin typeface="Times New Roman"/>
                <a:cs typeface="Times New Roman"/>
              </a:rPr>
              <a:t> </a:t>
            </a:r>
            <a:r>
              <a:rPr sz="2800" i="1" dirty="0">
                <a:latin typeface="Times New Roman"/>
                <a:cs typeface="Times New Roman"/>
              </a:rPr>
              <a:t>frame,</a:t>
            </a:r>
            <a:r>
              <a:rPr sz="2800" i="1" spc="-35" dirty="0">
                <a:latin typeface="Times New Roman"/>
                <a:cs typeface="Times New Roman"/>
              </a:rPr>
              <a:t> </a:t>
            </a:r>
            <a:r>
              <a:rPr sz="2800" i="1" dirty="0">
                <a:latin typeface="Times New Roman"/>
                <a:cs typeface="Times New Roman"/>
              </a:rPr>
              <a:t>diet</a:t>
            </a:r>
            <a:r>
              <a:rPr sz="2800" i="1" spc="-50" dirty="0">
                <a:latin typeface="Times New Roman"/>
                <a:cs typeface="Times New Roman"/>
              </a:rPr>
              <a:t> </a:t>
            </a:r>
            <a:r>
              <a:rPr sz="2800" i="1" dirty="0">
                <a:latin typeface="Times New Roman"/>
                <a:cs typeface="Times New Roman"/>
              </a:rPr>
              <a:t>and</a:t>
            </a:r>
            <a:r>
              <a:rPr sz="2800" i="1" spc="-40" dirty="0">
                <a:latin typeface="Times New Roman"/>
                <a:cs typeface="Times New Roman"/>
              </a:rPr>
              <a:t> </a:t>
            </a:r>
            <a:r>
              <a:rPr sz="2800" i="1" dirty="0">
                <a:latin typeface="Times New Roman"/>
                <a:cs typeface="Times New Roman"/>
              </a:rPr>
              <a:t>in</a:t>
            </a:r>
            <a:r>
              <a:rPr sz="2800" i="1" spc="-35" dirty="0">
                <a:latin typeface="Times New Roman"/>
                <a:cs typeface="Times New Roman"/>
              </a:rPr>
              <a:t> </a:t>
            </a:r>
            <a:r>
              <a:rPr sz="2800" i="1" dirty="0">
                <a:latin typeface="Times New Roman"/>
                <a:cs typeface="Times New Roman"/>
              </a:rPr>
              <a:t>the</a:t>
            </a:r>
            <a:r>
              <a:rPr sz="2800" i="1" spc="-45" dirty="0">
                <a:latin typeface="Times New Roman"/>
                <a:cs typeface="Times New Roman"/>
              </a:rPr>
              <a:t> </a:t>
            </a:r>
            <a:r>
              <a:rPr sz="2800" i="1" dirty="0">
                <a:latin typeface="Times New Roman"/>
                <a:cs typeface="Times New Roman"/>
              </a:rPr>
              <a:t>cause</a:t>
            </a:r>
            <a:r>
              <a:rPr sz="2800" i="1" spc="-50" dirty="0">
                <a:latin typeface="Times New Roman"/>
                <a:cs typeface="Times New Roman"/>
              </a:rPr>
              <a:t> </a:t>
            </a:r>
            <a:r>
              <a:rPr sz="2800" i="1" dirty="0">
                <a:latin typeface="Times New Roman"/>
                <a:cs typeface="Times New Roman"/>
              </a:rPr>
              <a:t>and</a:t>
            </a:r>
            <a:r>
              <a:rPr sz="2800" i="1" spc="-35" dirty="0">
                <a:latin typeface="Times New Roman"/>
                <a:cs typeface="Times New Roman"/>
              </a:rPr>
              <a:t> </a:t>
            </a:r>
            <a:r>
              <a:rPr sz="2800" i="1" dirty="0">
                <a:latin typeface="Times New Roman"/>
                <a:cs typeface="Times New Roman"/>
              </a:rPr>
              <a:t>prevention</a:t>
            </a:r>
            <a:r>
              <a:rPr sz="2800" i="1" spc="-50" dirty="0">
                <a:latin typeface="Times New Roman"/>
                <a:cs typeface="Times New Roman"/>
              </a:rPr>
              <a:t> </a:t>
            </a:r>
            <a:r>
              <a:rPr sz="2800" i="1" spc="-25" dirty="0">
                <a:latin typeface="Times New Roman"/>
                <a:cs typeface="Times New Roman"/>
              </a:rPr>
              <a:t>of</a:t>
            </a:r>
            <a:endParaRPr sz="2800">
              <a:latin typeface="Times New Roman"/>
              <a:cs typeface="Times New Roman"/>
            </a:endParaRPr>
          </a:p>
          <a:p>
            <a:pPr marL="12700">
              <a:lnSpc>
                <a:spcPct val="100000"/>
              </a:lnSpc>
              <a:spcBef>
                <a:spcPts val="5"/>
              </a:spcBef>
            </a:pPr>
            <a:r>
              <a:rPr sz="2800" i="1" spc="-10" dirty="0">
                <a:latin typeface="Times New Roman"/>
                <a:cs typeface="Times New Roman"/>
              </a:rPr>
              <a:t>disease.”</a:t>
            </a:r>
            <a:endParaRPr sz="2800">
              <a:latin typeface="Times New Roman"/>
              <a:cs typeface="Times New Roman"/>
            </a:endParaRPr>
          </a:p>
          <a:p>
            <a:pPr marL="8307070">
              <a:lnSpc>
                <a:spcPct val="100000"/>
              </a:lnSpc>
            </a:pPr>
            <a:r>
              <a:rPr sz="2800" b="1" spc="-10" dirty="0">
                <a:solidFill>
                  <a:srgbClr val="C00000"/>
                </a:solidFill>
                <a:latin typeface="Times New Roman"/>
                <a:cs typeface="Times New Roman"/>
              </a:rPr>
              <a:t>-</a:t>
            </a:r>
            <a:r>
              <a:rPr sz="2800" b="1" dirty="0">
                <a:solidFill>
                  <a:srgbClr val="C00000"/>
                </a:solidFill>
                <a:latin typeface="Times New Roman"/>
                <a:cs typeface="Times New Roman"/>
              </a:rPr>
              <a:t>Thomas</a:t>
            </a:r>
            <a:r>
              <a:rPr sz="2800" b="1" spc="-85" dirty="0">
                <a:solidFill>
                  <a:srgbClr val="C00000"/>
                </a:solidFill>
                <a:latin typeface="Times New Roman"/>
                <a:cs typeface="Times New Roman"/>
              </a:rPr>
              <a:t> </a:t>
            </a:r>
            <a:r>
              <a:rPr sz="2800" b="1" spc="-10" dirty="0">
                <a:solidFill>
                  <a:srgbClr val="C00000"/>
                </a:solidFill>
                <a:latin typeface="Times New Roman"/>
                <a:cs typeface="Times New Roman"/>
              </a:rPr>
              <a:t>Edison.</a:t>
            </a:r>
            <a:endParaRPr sz="2800">
              <a:latin typeface="Times New Roman"/>
              <a:cs typeface="Times New Roman"/>
            </a:endParaRPr>
          </a:p>
          <a:p>
            <a:pPr marL="12700">
              <a:lnSpc>
                <a:spcPct val="100000"/>
              </a:lnSpc>
            </a:pPr>
            <a:r>
              <a:rPr sz="2800" i="1" dirty="0">
                <a:latin typeface="Times New Roman"/>
                <a:cs typeface="Times New Roman"/>
              </a:rPr>
              <a:t>“It</a:t>
            </a:r>
            <a:r>
              <a:rPr sz="2800" i="1" spc="-20" dirty="0">
                <a:latin typeface="Times New Roman"/>
                <a:cs typeface="Times New Roman"/>
              </a:rPr>
              <a:t> </a:t>
            </a:r>
            <a:r>
              <a:rPr sz="2800" i="1" dirty="0">
                <a:latin typeface="Times New Roman"/>
                <a:cs typeface="Times New Roman"/>
              </a:rPr>
              <a:t>is</a:t>
            </a:r>
            <a:r>
              <a:rPr sz="2800" i="1" spc="-30" dirty="0">
                <a:latin typeface="Times New Roman"/>
                <a:cs typeface="Times New Roman"/>
              </a:rPr>
              <a:t> </a:t>
            </a:r>
            <a:r>
              <a:rPr sz="2800" i="1" dirty="0">
                <a:latin typeface="Times New Roman"/>
                <a:cs typeface="Times New Roman"/>
              </a:rPr>
              <a:t>health</a:t>
            </a:r>
            <a:r>
              <a:rPr sz="2800" i="1" spc="-40" dirty="0">
                <a:latin typeface="Times New Roman"/>
                <a:cs typeface="Times New Roman"/>
              </a:rPr>
              <a:t> </a:t>
            </a:r>
            <a:r>
              <a:rPr sz="2800" i="1" dirty="0">
                <a:latin typeface="Times New Roman"/>
                <a:cs typeface="Times New Roman"/>
              </a:rPr>
              <a:t>that</a:t>
            </a:r>
            <a:r>
              <a:rPr sz="2800" i="1" spc="-40" dirty="0">
                <a:latin typeface="Times New Roman"/>
                <a:cs typeface="Times New Roman"/>
              </a:rPr>
              <a:t> </a:t>
            </a:r>
            <a:r>
              <a:rPr sz="2800" i="1" dirty="0">
                <a:latin typeface="Times New Roman"/>
                <a:cs typeface="Times New Roman"/>
              </a:rPr>
              <a:t>is</a:t>
            </a:r>
            <a:r>
              <a:rPr sz="2800" i="1" spc="-30" dirty="0">
                <a:latin typeface="Times New Roman"/>
                <a:cs typeface="Times New Roman"/>
              </a:rPr>
              <a:t> </a:t>
            </a:r>
            <a:r>
              <a:rPr sz="2800" i="1" dirty="0">
                <a:latin typeface="Times New Roman"/>
                <a:cs typeface="Times New Roman"/>
              </a:rPr>
              <a:t>real</a:t>
            </a:r>
            <a:r>
              <a:rPr sz="2800" i="1" spc="-35" dirty="0">
                <a:latin typeface="Times New Roman"/>
                <a:cs typeface="Times New Roman"/>
              </a:rPr>
              <a:t> </a:t>
            </a:r>
            <a:r>
              <a:rPr sz="2800" i="1" dirty="0">
                <a:latin typeface="Times New Roman"/>
                <a:cs typeface="Times New Roman"/>
              </a:rPr>
              <a:t>wealth</a:t>
            </a:r>
            <a:r>
              <a:rPr sz="2800" i="1" spc="-30" dirty="0">
                <a:latin typeface="Times New Roman"/>
                <a:cs typeface="Times New Roman"/>
              </a:rPr>
              <a:t> </a:t>
            </a:r>
            <a:r>
              <a:rPr sz="2800" i="1" dirty="0">
                <a:latin typeface="Times New Roman"/>
                <a:cs typeface="Times New Roman"/>
              </a:rPr>
              <a:t>and</a:t>
            </a:r>
            <a:r>
              <a:rPr sz="2800" i="1" spc="-40" dirty="0">
                <a:latin typeface="Times New Roman"/>
                <a:cs typeface="Times New Roman"/>
              </a:rPr>
              <a:t> </a:t>
            </a:r>
            <a:r>
              <a:rPr sz="2800" i="1" dirty="0">
                <a:latin typeface="Times New Roman"/>
                <a:cs typeface="Times New Roman"/>
              </a:rPr>
              <a:t>not</a:t>
            </a:r>
            <a:r>
              <a:rPr sz="2800" i="1" spc="-35" dirty="0">
                <a:latin typeface="Times New Roman"/>
                <a:cs typeface="Times New Roman"/>
              </a:rPr>
              <a:t> </a:t>
            </a:r>
            <a:r>
              <a:rPr sz="2800" i="1" dirty="0">
                <a:latin typeface="Times New Roman"/>
                <a:cs typeface="Times New Roman"/>
              </a:rPr>
              <a:t>pieces</a:t>
            </a:r>
            <a:r>
              <a:rPr sz="2800" i="1" spc="-30" dirty="0">
                <a:latin typeface="Times New Roman"/>
                <a:cs typeface="Times New Roman"/>
              </a:rPr>
              <a:t> </a:t>
            </a:r>
            <a:r>
              <a:rPr sz="2800" i="1" dirty="0">
                <a:latin typeface="Times New Roman"/>
                <a:cs typeface="Times New Roman"/>
              </a:rPr>
              <a:t>of</a:t>
            </a:r>
            <a:r>
              <a:rPr sz="2800" i="1" spc="-35" dirty="0">
                <a:latin typeface="Times New Roman"/>
                <a:cs typeface="Times New Roman"/>
              </a:rPr>
              <a:t> </a:t>
            </a:r>
            <a:r>
              <a:rPr sz="2800" i="1" dirty="0">
                <a:latin typeface="Times New Roman"/>
                <a:cs typeface="Times New Roman"/>
              </a:rPr>
              <a:t>gold</a:t>
            </a:r>
            <a:r>
              <a:rPr sz="2800" i="1" spc="-30" dirty="0">
                <a:latin typeface="Times New Roman"/>
                <a:cs typeface="Times New Roman"/>
              </a:rPr>
              <a:t> </a:t>
            </a:r>
            <a:r>
              <a:rPr sz="2800" i="1" dirty="0">
                <a:latin typeface="Times New Roman"/>
                <a:cs typeface="Times New Roman"/>
              </a:rPr>
              <a:t>and</a:t>
            </a:r>
            <a:r>
              <a:rPr sz="2800" i="1" spc="-30" dirty="0">
                <a:latin typeface="Times New Roman"/>
                <a:cs typeface="Times New Roman"/>
              </a:rPr>
              <a:t> </a:t>
            </a:r>
            <a:r>
              <a:rPr sz="2800" i="1" spc="-10" dirty="0">
                <a:latin typeface="Times New Roman"/>
                <a:cs typeface="Times New Roman"/>
              </a:rPr>
              <a:t>silver”</a:t>
            </a:r>
            <a:endParaRPr sz="2800">
              <a:latin typeface="Times New Roman"/>
              <a:cs typeface="Times New Roman"/>
            </a:endParaRPr>
          </a:p>
          <a:p>
            <a:pPr marL="8128634">
              <a:lnSpc>
                <a:spcPct val="100000"/>
              </a:lnSpc>
            </a:pPr>
            <a:r>
              <a:rPr sz="2800" b="1" spc="-10" dirty="0">
                <a:solidFill>
                  <a:srgbClr val="C00000"/>
                </a:solidFill>
                <a:latin typeface="Times New Roman"/>
                <a:cs typeface="Times New Roman"/>
              </a:rPr>
              <a:t>-</a:t>
            </a:r>
            <a:r>
              <a:rPr sz="2800" b="1" dirty="0">
                <a:solidFill>
                  <a:srgbClr val="C00000"/>
                </a:solidFill>
                <a:latin typeface="Times New Roman"/>
                <a:cs typeface="Times New Roman"/>
              </a:rPr>
              <a:t>Mahatma</a:t>
            </a:r>
            <a:r>
              <a:rPr sz="2800" b="1" spc="-114" dirty="0">
                <a:solidFill>
                  <a:srgbClr val="C00000"/>
                </a:solidFill>
                <a:latin typeface="Times New Roman"/>
                <a:cs typeface="Times New Roman"/>
              </a:rPr>
              <a:t> </a:t>
            </a:r>
            <a:r>
              <a:rPr sz="2800" b="1" spc="-10" dirty="0">
                <a:solidFill>
                  <a:srgbClr val="C00000"/>
                </a:solidFill>
                <a:latin typeface="Times New Roman"/>
                <a:cs typeface="Times New Roman"/>
              </a:rPr>
              <a:t>Gandhi.</a:t>
            </a:r>
            <a:endParaRPr sz="2800">
              <a:latin typeface="Times New Roman"/>
              <a:cs typeface="Times New Roman"/>
            </a:endParaRPr>
          </a:p>
          <a:p>
            <a:pPr marL="12700" marR="5080">
              <a:lnSpc>
                <a:spcPts val="3300"/>
              </a:lnSpc>
              <a:spcBef>
                <a:spcPts val="220"/>
              </a:spcBef>
            </a:pPr>
            <a:r>
              <a:rPr sz="2800" i="1" dirty="0">
                <a:latin typeface="Times New Roman"/>
                <a:cs typeface="Times New Roman"/>
              </a:rPr>
              <a:t>When</a:t>
            </a:r>
            <a:r>
              <a:rPr sz="2800" i="1" spc="-25" dirty="0">
                <a:latin typeface="Times New Roman"/>
                <a:cs typeface="Times New Roman"/>
              </a:rPr>
              <a:t> </a:t>
            </a:r>
            <a:r>
              <a:rPr sz="2800" i="1" dirty="0">
                <a:latin typeface="Times New Roman"/>
                <a:cs typeface="Times New Roman"/>
              </a:rPr>
              <a:t>diet</a:t>
            </a:r>
            <a:r>
              <a:rPr sz="2800" i="1" spc="-50" dirty="0">
                <a:latin typeface="Times New Roman"/>
                <a:cs typeface="Times New Roman"/>
              </a:rPr>
              <a:t> </a:t>
            </a:r>
            <a:r>
              <a:rPr sz="2800" i="1" dirty="0">
                <a:latin typeface="Times New Roman"/>
                <a:cs typeface="Times New Roman"/>
              </a:rPr>
              <a:t>is</a:t>
            </a:r>
            <a:r>
              <a:rPr sz="2800" i="1" spc="-35" dirty="0">
                <a:latin typeface="Times New Roman"/>
                <a:cs typeface="Times New Roman"/>
              </a:rPr>
              <a:t> </a:t>
            </a:r>
            <a:r>
              <a:rPr sz="2800" i="1" dirty="0">
                <a:latin typeface="Times New Roman"/>
                <a:cs typeface="Times New Roman"/>
              </a:rPr>
              <a:t>wrong</a:t>
            </a:r>
            <a:r>
              <a:rPr sz="2800" i="1" spc="-35" dirty="0">
                <a:latin typeface="Times New Roman"/>
                <a:cs typeface="Times New Roman"/>
              </a:rPr>
              <a:t> </a:t>
            </a:r>
            <a:r>
              <a:rPr sz="2800" i="1" dirty="0">
                <a:latin typeface="Times New Roman"/>
                <a:cs typeface="Times New Roman"/>
              </a:rPr>
              <a:t>medicine</a:t>
            </a:r>
            <a:r>
              <a:rPr sz="2800" i="1" spc="-35" dirty="0">
                <a:latin typeface="Times New Roman"/>
                <a:cs typeface="Times New Roman"/>
              </a:rPr>
              <a:t> </a:t>
            </a:r>
            <a:r>
              <a:rPr sz="2800" i="1" dirty="0">
                <a:latin typeface="Times New Roman"/>
                <a:cs typeface="Times New Roman"/>
              </a:rPr>
              <a:t>is</a:t>
            </a:r>
            <a:r>
              <a:rPr sz="2800" i="1" spc="-40" dirty="0">
                <a:latin typeface="Times New Roman"/>
                <a:cs typeface="Times New Roman"/>
              </a:rPr>
              <a:t> </a:t>
            </a:r>
            <a:r>
              <a:rPr sz="2800" i="1" dirty="0">
                <a:latin typeface="Times New Roman"/>
                <a:cs typeface="Times New Roman"/>
              </a:rPr>
              <a:t>of</a:t>
            </a:r>
            <a:r>
              <a:rPr sz="2800" i="1" spc="-30" dirty="0">
                <a:latin typeface="Times New Roman"/>
                <a:cs typeface="Times New Roman"/>
              </a:rPr>
              <a:t> </a:t>
            </a:r>
            <a:r>
              <a:rPr sz="2800" i="1" dirty="0">
                <a:latin typeface="Times New Roman"/>
                <a:cs typeface="Times New Roman"/>
              </a:rPr>
              <a:t>no</a:t>
            </a:r>
            <a:r>
              <a:rPr sz="2800" i="1" spc="-30" dirty="0">
                <a:latin typeface="Times New Roman"/>
                <a:cs typeface="Times New Roman"/>
              </a:rPr>
              <a:t> </a:t>
            </a:r>
            <a:r>
              <a:rPr sz="2800" i="1" dirty="0">
                <a:latin typeface="Times New Roman"/>
                <a:cs typeface="Times New Roman"/>
              </a:rPr>
              <a:t>use.</a:t>
            </a:r>
            <a:r>
              <a:rPr sz="2800" i="1" spc="-35" dirty="0">
                <a:latin typeface="Times New Roman"/>
                <a:cs typeface="Times New Roman"/>
              </a:rPr>
              <a:t> </a:t>
            </a:r>
            <a:r>
              <a:rPr sz="2800" i="1" dirty="0">
                <a:latin typeface="Times New Roman"/>
                <a:cs typeface="Times New Roman"/>
              </a:rPr>
              <a:t>When</a:t>
            </a:r>
            <a:r>
              <a:rPr sz="2800" i="1" spc="-35" dirty="0">
                <a:latin typeface="Times New Roman"/>
                <a:cs typeface="Times New Roman"/>
              </a:rPr>
              <a:t> </a:t>
            </a:r>
            <a:r>
              <a:rPr sz="2800" i="1" dirty="0">
                <a:latin typeface="Times New Roman"/>
                <a:cs typeface="Times New Roman"/>
              </a:rPr>
              <a:t>diet</a:t>
            </a:r>
            <a:r>
              <a:rPr sz="2800" i="1" spc="-35" dirty="0">
                <a:latin typeface="Times New Roman"/>
                <a:cs typeface="Times New Roman"/>
              </a:rPr>
              <a:t> </a:t>
            </a:r>
            <a:r>
              <a:rPr sz="2800" i="1" dirty="0">
                <a:latin typeface="Times New Roman"/>
                <a:cs typeface="Times New Roman"/>
              </a:rPr>
              <a:t>is</a:t>
            </a:r>
            <a:r>
              <a:rPr sz="2800" i="1" spc="-40" dirty="0">
                <a:latin typeface="Times New Roman"/>
                <a:cs typeface="Times New Roman"/>
              </a:rPr>
              <a:t> </a:t>
            </a:r>
            <a:r>
              <a:rPr sz="2800" i="1" dirty="0">
                <a:latin typeface="Times New Roman"/>
                <a:cs typeface="Times New Roman"/>
              </a:rPr>
              <a:t>correct</a:t>
            </a:r>
            <a:r>
              <a:rPr sz="2800" i="1" spc="-35" dirty="0">
                <a:latin typeface="Times New Roman"/>
                <a:cs typeface="Times New Roman"/>
              </a:rPr>
              <a:t> </a:t>
            </a:r>
            <a:r>
              <a:rPr sz="2800" i="1" dirty="0">
                <a:latin typeface="Times New Roman"/>
                <a:cs typeface="Times New Roman"/>
              </a:rPr>
              <a:t>medicine</a:t>
            </a:r>
            <a:r>
              <a:rPr sz="2800" i="1" spc="-35" dirty="0">
                <a:latin typeface="Times New Roman"/>
                <a:cs typeface="Times New Roman"/>
              </a:rPr>
              <a:t> </a:t>
            </a:r>
            <a:r>
              <a:rPr sz="2800" i="1" dirty="0">
                <a:latin typeface="Times New Roman"/>
                <a:cs typeface="Times New Roman"/>
              </a:rPr>
              <a:t>is</a:t>
            </a:r>
            <a:r>
              <a:rPr sz="2800" i="1" spc="-45" dirty="0">
                <a:latin typeface="Times New Roman"/>
                <a:cs typeface="Times New Roman"/>
              </a:rPr>
              <a:t> </a:t>
            </a:r>
            <a:r>
              <a:rPr sz="2800" i="1" dirty="0">
                <a:latin typeface="Times New Roman"/>
                <a:cs typeface="Times New Roman"/>
              </a:rPr>
              <a:t>of</a:t>
            </a:r>
            <a:r>
              <a:rPr sz="2800" i="1" spc="-30" dirty="0">
                <a:latin typeface="Times New Roman"/>
                <a:cs typeface="Times New Roman"/>
              </a:rPr>
              <a:t> </a:t>
            </a:r>
            <a:r>
              <a:rPr sz="2800" i="1" spc="-25" dirty="0">
                <a:latin typeface="Times New Roman"/>
                <a:cs typeface="Times New Roman"/>
              </a:rPr>
              <a:t>no </a:t>
            </a:r>
            <a:r>
              <a:rPr sz="2800" i="1" spc="-10" dirty="0">
                <a:latin typeface="Times New Roman"/>
                <a:cs typeface="Times New Roman"/>
              </a:rPr>
              <a:t>need.</a:t>
            </a:r>
            <a:endParaRPr sz="2800">
              <a:latin typeface="Times New Roman"/>
              <a:cs typeface="Times New Roman"/>
            </a:endParaRPr>
          </a:p>
          <a:p>
            <a:pPr marL="8128634">
              <a:lnSpc>
                <a:spcPts val="3260"/>
              </a:lnSpc>
            </a:pPr>
            <a:r>
              <a:rPr sz="2800" b="1" spc="-10" dirty="0">
                <a:solidFill>
                  <a:srgbClr val="C00000"/>
                </a:solidFill>
                <a:latin typeface="Times New Roman"/>
                <a:cs typeface="Times New Roman"/>
              </a:rPr>
              <a:t>-</a:t>
            </a:r>
            <a:r>
              <a:rPr sz="2800" b="1" spc="-20" dirty="0">
                <a:solidFill>
                  <a:srgbClr val="C00000"/>
                </a:solidFill>
                <a:latin typeface="Times New Roman"/>
                <a:cs typeface="Times New Roman"/>
              </a:rPr>
              <a:t>Ayurvedic</a:t>
            </a:r>
            <a:r>
              <a:rPr sz="2800" b="1" spc="-80" dirty="0">
                <a:solidFill>
                  <a:srgbClr val="C00000"/>
                </a:solidFill>
                <a:latin typeface="Times New Roman"/>
                <a:cs typeface="Times New Roman"/>
              </a:rPr>
              <a:t> </a:t>
            </a:r>
            <a:r>
              <a:rPr sz="2800" b="1" spc="-10" dirty="0">
                <a:solidFill>
                  <a:srgbClr val="C00000"/>
                </a:solidFill>
                <a:latin typeface="Times New Roman"/>
                <a:cs typeface="Times New Roman"/>
              </a:rPr>
              <a:t>Proverb.</a:t>
            </a:r>
            <a:endParaRPr sz="280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2FD3-514B-013B-272B-1AEB58EF070A}"/>
              </a:ext>
            </a:extLst>
          </p:cNvPr>
          <p:cNvSpPr>
            <a:spLocks noGrp="1"/>
          </p:cNvSpPr>
          <p:nvPr>
            <p:ph type="title"/>
          </p:nvPr>
        </p:nvSpPr>
        <p:spPr>
          <a:xfrm>
            <a:off x="645160" y="38893"/>
            <a:ext cx="10283497" cy="1284288"/>
          </a:xfrm>
        </p:spPr>
        <p:txBody>
          <a:bodyPr>
            <a:normAutofit/>
          </a:bodyPr>
          <a:lstStyle/>
          <a:p>
            <a:pPr algn="ctr"/>
            <a:r>
              <a:rPr lang="en-US" sz="3600" b="1" dirty="0">
                <a:solidFill>
                  <a:srgbClr val="FF0000"/>
                </a:solidFill>
              </a:rPr>
              <a:t>IMMUNOPATHOLOGY IN ayurveda:</a:t>
            </a:r>
          </a:p>
        </p:txBody>
      </p:sp>
      <p:sp>
        <p:nvSpPr>
          <p:cNvPr id="3" name="Content Placeholder 2">
            <a:extLst>
              <a:ext uri="{FF2B5EF4-FFF2-40B4-BE49-F238E27FC236}">
                <a16:creationId xmlns:a16="http://schemas.microsoft.com/office/drawing/2014/main" id="{1E1F9D3C-1014-89E7-DFB7-1D30870C5D85}"/>
              </a:ext>
            </a:extLst>
          </p:cNvPr>
          <p:cNvSpPr>
            <a:spLocks noGrp="1"/>
          </p:cNvSpPr>
          <p:nvPr>
            <p:ph idx="1"/>
          </p:nvPr>
        </p:nvSpPr>
        <p:spPr>
          <a:xfrm>
            <a:off x="436880" y="1198880"/>
            <a:ext cx="11328400" cy="4978083"/>
          </a:xfrm>
        </p:spPr>
        <p:txBody>
          <a:bodyPr>
            <a:normAutofit lnSpcReduction="10000"/>
          </a:bodyPr>
          <a:lstStyle/>
          <a:p>
            <a:r>
              <a:rPr lang="en-US" dirty="0">
                <a:solidFill>
                  <a:srgbClr val="FF0000"/>
                </a:solidFill>
              </a:rPr>
              <a:t>Immunopathology</a:t>
            </a:r>
            <a:r>
              <a:rPr lang="en-US" dirty="0"/>
              <a:t> </a:t>
            </a:r>
            <a:r>
              <a:rPr lang="en-US" dirty="0">
                <a:solidFill>
                  <a:srgbClr val="FF0000"/>
                </a:solidFill>
              </a:rPr>
              <a:t>in Ayurveda </a:t>
            </a:r>
            <a:r>
              <a:rPr lang="en-US" dirty="0"/>
              <a:t>is primarily understood through the concepts of Agni (digestive and metabolic fire), </a:t>
            </a:r>
            <a:r>
              <a:rPr lang="en-US" dirty="0" err="1"/>
              <a:t>Aama</a:t>
            </a:r>
            <a:r>
              <a:rPr lang="en-US" dirty="0"/>
              <a:t> (undigested metabolic waste), Ojas (vital essence and immunity), and </a:t>
            </a:r>
            <a:r>
              <a:rPr lang="en-US" dirty="0" err="1"/>
              <a:t>Vyadhikshamatva</a:t>
            </a:r>
            <a:r>
              <a:rPr lang="en-US" dirty="0"/>
              <a:t> (disease resistance).</a:t>
            </a:r>
          </a:p>
          <a:p>
            <a:r>
              <a:rPr lang="en-US" dirty="0">
                <a:solidFill>
                  <a:srgbClr val="FF0000"/>
                </a:solidFill>
              </a:rPr>
              <a:t>Immunity is not viewed as a single system but rather as an integrated function of all bodily systems working in harmony</a:t>
            </a:r>
            <a:r>
              <a:rPr lang="en-US" dirty="0"/>
              <a:t>. </a:t>
            </a:r>
          </a:p>
          <a:p>
            <a:r>
              <a:rPr lang="en-US" dirty="0"/>
              <a:t>When </a:t>
            </a:r>
            <a:r>
              <a:rPr lang="en-US" dirty="0">
                <a:solidFill>
                  <a:srgbClr val="FF0000"/>
                </a:solidFill>
              </a:rPr>
              <a:t>Agni</a:t>
            </a:r>
            <a:r>
              <a:rPr lang="en-US" dirty="0"/>
              <a:t> becomes impaired due to </a:t>
            </a:r>
            <a:r>
              <a:rPr lang="en-US" dirty="0">
                <a:solidFill>
                  <a:srgbClr val="00B050"/>
                </a:solidFill>
              </a:rPr>
              <a:t>improper diet, stress, or environmental factors</a:t>
            </a:r>
            <a:r>
              <a:rPr lang="en-US" dirty="0"/>
              <a:t>, it leads to the formation of </a:t>
            </a:r>
            <a:r>
              <a:rPr lang="en-US" dirty="0" err="1">
                <a:solidFill>
                  <a:srgbClr val="FF0000"/>
                </a:solidFill>
              </a:rPr>
              <a:t>Aama</a:t>
            </a:r>
            <a:r>
              <a:rPr lang="en-US" dirty="0"/>
              <a:t>, a toxic residue that circulates in the body and obstructs normal physiological functions.</a:t>
            </a:r>
          </a:p>
          <a:p>
            <a:r>
              <a:rPr lang="en-US" dirty="0"/>
              <a:t>This </a:t>
            </a:r>
            <a:r>
              <a:rPr lang="en-US" dirty="0" err="1"/>
              <a:t>Aama</a:t>
            </a:r>
            <a:r>
              <a:rPr lang="en-US" dirty="0"/>
              <a:t> becomes the root cause of many disorders, particularly autoimmune diseases where the body’s own dhatus (tissues) are attacked due to misrecognition, reflecting an imbalance in internal intelligence. </a:t>
            </a:r>
          </a:p>
        </p:txBody>
      </p:sp>
    </p:spTree>
    <p:extLst>
      <p:ext uri="{BB962C8B-B14F-4D97-AF65-F5344CB8AC3E}">
        <p14:creationId xmlns:p14="http://schemas.microsoft.com/office/powerpoint/2010/main" val="3877133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CDF47-3345-C02F-EA8A-10905E192E88}"/>
              </a:ext>
            </a:extLst>
          </p:cNvPr>
          <p:cNvSpPr>
            <a:spLocks noGrp="1"/>
          </p:cNvSpPr>
          <p:nvPr>
            <p:ph idx="1"/>
          </p:nvPr>
        </p:nvSpPr>
        <p:spPr>
          <a:xfrm>
            <a:off x="497840" y="314961"/>
            <a:ext cx="11318240" cy="2733040"/>
          </a:xfrm>
        </p:spPr>
        <p:txBody>
          <a:bodyPr>
            <a:normAutofit lnSpcReduction="10000"/>
          </a:bodyPr>
          <a:lstStyle/>
          <a:p>
            <a:r>
              <a:rPr lang="en-US" dirty="0">
                <a:solidFill>
                  <a:srgbClr val="FF0000"/>
                </a:solidFill>
              </a:rPr>
              <a:t>Ojas</a:t>
            </a:r>
            <a:r>
              <a:rPr lang="en-US" dirty="0"/>
              <a:t>, derived as the essence of all seven dhatus, is considered the foundation of physical strength, mental clarity, and immune resilience. A decrease or disturbance in Ojas—known as </a:t>
            </a:r>
            <a:r>
              <a:rPr lang="en-US" dirty="0" err="1">
                <a:solidFill>
                  <a:srgbClr val="FF0000"/>
                </a:solidFill>
              </a:rPr>
              <a:t>Ojakshaya</a:t>
            </a:r>
            <a:r>
              <a:rPr lang="en-US" dirty="0"/>
              <a:t>—leads to lowered immunity and susceptibility to chronic and recurrent illnesses. </a:t>
            </a:r>
          </a:p>
          <a:p>
            <a:r>
              <a:rPr lang="en-US" dirty="0">
                <a:solidFill>
                  <a:srgbClr val="0070C0"/>
                </a:solidFill>
              </a:rPr>
              <a:t>In allergic or hypersensitive conditions, aggravated Kapha and Vata, along with circulating </a:t>
            </a:r>
            <a:r>
              <a:rPr lang="en-US" dirty="0" err="1">
                <a:solidFill>
                  <a:srgbClr val="0070C0"/>
                </a:solidFill>
              </a:rPr>
              <a:t>Aama</a:t>
            </a:r>
            <a:r>
              <a:rPr lang="en-US" dirty="0">
                <a:solidFill>
                  <a:srgbClr val="0070C0"/>
                </a:solidFill>
              </a:rPr>
              <a:t>, produce exaggerated responses to harmless substances.</a:t>
            </a:r>
          </a:p>
        </p:txBody>
      </p:sp>
      <p:pic>
        <p:nvPicPr>
          <p:cNvPr id="8" name="Picture 7">
            <a:extLst>
              <a:ext uri="{FF2B5EF4-FFF2-40B4-BE49-F238E27FC236}">
                <a16:creationId xmlns:a16="http://schemas.microsoft.com/office/drawing/2014/main" id="{68906FC4-8BF4-069A-AB96-F3E901A42EB1}"/>
              </a:ext>
            </a:extLst>
          </p:cNvPr>
          <p:cNvPicPr>
            <a:picLocks noChangeAspect="1"/>
          </p:cNvPicPr>
          <p:nvPr/>
        </p:nvPicPr>
        <p:blipFill>
          <a:blip r:embed="rId2">
            <a:extLst>
              <a:ext uri="{28A0092B-C50C-407E-A947-70E740481C1C}">
                <a14:useLocalDpi xmlns:a14="http://schemas.microsoft.com/office/drawing/2010/main" val="0"/>
              </a:ext>
            </a:extLst>
          </a:blip>
          <a:srcRect l="5328" t="22748"/>
          <a:stretch>
            <a:fillRect/>
          </a:stretch>
        </p:blipFill>
        <p:spPr>
          <a:xfrm>
            <a:off x="836387" y="3869713"/>
            <a:ext cx="10519226" cy="2733039"/>
          </a:xfrm>
          <a:prstGeom prst="rect">
            <a:avLst/>
          </a:prstGeom>
        </p:spPr>
      </p:pic>
      <p:sp>
        <p:nvSpPr>
          <p:cNvPr id="2" name="TextBox 1">
            <a:extLst>
              <a:ext uri="{FF2B5EF4-FFF2-40B4-BE49-F238E27FC236}">
                <a16:creationId xmlns:a16="http://schemas.microsoft.com/office/drawing/2014/main" id="{61405750-DFB0-034A-6339-70EC6B3D182B}"/>
              </a:ext>
            </a:extLst>
          </p:cNvPr>
          <p:cNvSpPr txBox="1"/>
          <p:nvPr/>
        </p:nvSpPr>
        <p:spPr>
          <a:xfrm>
            <a:off x="1122505" y="3197247"/>
            <a:ext cx="3399045" cy="523220"/>
          </a:xfrm>
          <a:prstGeom prst="rect">
            <a:avLst/>
          </a:prstGeom>
          <a:noFill/>
        </p:spPr>
        <p:txBody>
          <a:bodyPr wrap="square" rtlCol="0">
            <a:spAutoFit/>
          </a:bodyPr>
          <a:lstStyle/>
          <a:p>
            <a:r>
              <a:rPr lang="en-IN" sz="2800" b="1" dirty="0">
                <a:solidFill>
                  <a:srgbClr val="FF0000"/>
                </a:solidFill>
              </a:rPr>
              <a:t>OJA DUSHTI</a:t>
            </a:r>
          </a:p>
        </p:txBody>
      </p:sp>
    </p:spTree>
    <p:extLst>
      <p:ext uri="{BB962C8B-B14F-4D97-AF65-F5344CB8AC3E}">
        <p14:creationId xmlns:p14="http://schemas.microsoft.com/office/powerpoint/2010/main" val="3261915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73F0-EBE1-8113-3F43-19EE55817F6B}"/>
              </a:ext>
            </a:extLst>
          </p:cNvPr>
          <p:cNvSpPr>
            <a:spLocks noGrp="1"/>
          </p:cNvSpPr>
          <p:nvPr>
            <p:ph type="title"/>
          </p:nvPr>
        </p:nvSpPr>
        <p:spPr/>
        <p:txBody>
          <a:bodyPr>
            <a:normAutofit/>
          </a:bodyPr>
          <a:lstStyle/>
          <a:p>
            <a:r>
              <a:rPr lang="en-US" sz="3600" b="1" dirty="0">
                <a:solidFill>
                  <a:srgbClr val="FF0000"/>
                </a:solidFill>
              </a:rPr>
              <a:t>AMYLOIDOSIS</a:t>
            </a:r>
            <a:r>
              <a:rPr lang="en-US" sz="5400" b="1" dirty="0"/>
              <a:t> </a:t>
            </a:r>
          </a:p>
        </p:txBody>
      </p:sp>
      <p:sp>
        <p:nvSpPr>
          <p:cNvPr id="3" name="Content Placeholder 2">
            <a:extLst>
              <a:ext uri="{FF2B5EF4-FFF2-40B4-BE49-F238E27FC236}">
                <a16:creationId xmlns:a16="http://schemas.microsoft.com/office/drawing/2014/main" id="{B0A6089E-AB4F-E792-68D7-3C3004F901E7}"/>
              </a:ext>
            </a:extLst>
          </p:cNvPr>
          <p:cNvSpPr>
            <a:spLocks noGrp="1"/>
          </p:cNvSpPr>
          <p:nvPr>
            <p:ph idx="1"/>
          </p:nvPr>
        </p:nvSpPr>
        <p:spPr>
          <a:xfrm>
            <a:off x="995855" y="1690688"/>
            <a:ext cx="4843780" cy="3101975"/>
          </a:xfrm>
        </p:spPr>
        <p:txBody>
          <a:bodyPr>
            <a:normAutofit/>
          </a:bodyPr>
          <a:lstStyle/>
          <a:p>
            <a:pPr marL="0" indent="0">
              <a:buNone/>
            </a:pPr>
            <a:r>
              <a:rPr lang="en-US" dirty="0">
                <a:solidFill>
                  <a:srgbClr val="0070C0"/>
                </a:solidFill>
              </a:rPr>
              <a:t>Amyloidosis is a group of disorders characterized by extracellular deposition of abnormal fibrillar proteins (amyloid) in various tissues and organs, leading to organ dysfunction.</a:t>
            </a:r>
          </a:p>
        </p:txBody>
      </p:sp>
      <p:pic>
        <p:nvPicPr>
          <p:cNvPr id="7" name="Picture 6">
            <a:extLst>
              <a:ext uri="{FF2B5EF4-FFF2-40B4-BE49-F238E27FC236}">
                <a16:creationId xmlns:a16="http://schemas.microsoft.com/office/drawing/2014/main" id="{89DA1B60-24E7-0EBD-A048-D0DD60ED5F16}"/>
              </a:ext>
            </a:extLst>
          </p:cNvPr>
          <p:cNvPicPr>
            <a:picLocks noChangeAspect="1"/>
          </p:cNvPicPr>
          <p:nvPr/>
        </p:nvPicPr>
        <p:blipFill>
          <a:blip r:embed="rId2">
            <a:extLst>
              <a:ext uri="{28A0092B-C50C-407E-A947-70E740481C1C}">
                <a14:useLocalDpi xmlns:a14="http://schemas.microsoft.com/office/drawing/2010/main" val="0"/>
              </a:ext>
            </a:extLst>
          </a:blip>
          <a:srcRect t="11484" r="3015"/>
          <a:stretch>
            <a:fillRect/>
          </a:stretch>
        </p:blipFill>
        <p:spPr>
          <a:xfrm>
            <a:off x="6189981" y="98114"/>
            <a:ext cx="4937760" cy="6759886"/>
          </a:xfrm>
          <a:prstGeom prst="rect">
            <a:avLst/>
          </a:prstGeom>
        </p:spPr>
      </p:pic>
    </p:spTree>
    <p:extLst>
      <p:ext uri="{BB962C8B-B14F-4D97-AF65-F5344CB8AC3E}">
        <p14:creationId xmlns:p14="http://schemas.microsoft.com/office/powerpoint/2010/main" val="2596160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A7694E-F57D-2C73-6B8C-36CE9D19D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59" y="313123"/>
            <a:ext cx="10134600" cy="6231754"/>
          </a:xfrm>
          <a:prstGeom prst="rect">
            <a:avLst/>
          </a:prstGeom>
        </p:spPr>
      </p:pic>
    </p:spTree>
    <p:extLst>
      <p:ext uri="{BB962C8B-B14F-4D97-AF65-F5344CB8AC3E}">
        <p14:creationId xmlns:p14="http://schemas.microsoft.com/office/powerpoint/2010/main" val="1365380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6AAA4A-76FA-5F6C-78CC-BC9C55D70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501" y="367864"/>
            <a:ext cx="4906736" cy="5922718"/>
          </a:xfrm>
          <a:prstGeom prst="rect">
            <a:avLst/>
          </a:prstGeom>
        </p:spPr>
      </p:pic>
      <p:pic>
        <p:nvPicPr>
          <p:cNvPr id="7" name="Picture 6">
            <a:extLst>
              <a:ext uri="{FF2B5EF4-FFF2-40B4-BE49-F238E27FC236}">
                <a16:creationId xmlns:a16="http://schemas.microsoft.com/office/drawing/2014/main" id="{B5AA911F-74EB-8249-FF7F-8F071A9A7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451" y="567418"/>
            <a:ext cx="5264231" cy="5723164"/>
          </a:xfrm>
          <a:prstGeom prst="rect">
            <a:avLst/>
          </a:prstGeom>
        </p:spPr>
      </p:pic>
    </p:spTree>
    <p:extLst>
      <p:ext uri="{BB962C8B-B14F-4D97-AF65-F5344CB8AC3E}">
        <p14:creationId xmlns:p14="http://schemas.microsoft.com/office/powerpoint/2010/main" val="1615792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FD2EE2-EEF8-BF28-69A3-6581CA1310D6}"/>
              </a:ext>
            </a:extLst>
          </p:cNvPr>
          <p:cNvSpPr>
            <a:spLocks noGrp="1"/>
          </p:cNvSpPr>
          <p:nvPr>
            <p:ph type="title"/>
          </p:nvPr>
        </p:nvSpPr>
        <p:spPr/>
        <p:txBody>
          <a:bodyPr>
            <a:normAutofit/>
          </a:bodyPr>
          <a:lstStyle/>
          <a:p>
            <a:pPr algn="ctr"/>
            <a:r>
              <a:rPr lang="en-US" sz="3600" b="1" dirty="0">
                <a:solidFill>
                  <a:srgbClr val="FF0000"/>
                </a:solidFill>
              </a:rPr>
              <a:t>HAEMODYNAMIC DISODERS </a:t>
            </a:r>
          </a:p>
        </p:txBody>
      </p:sp>
      <p:sp>
        <p:nvSpPr>
          <p:cNvPr id="5" name="Content Placeholder 4">
            <a:extLst>
              <a:ext uri="{FF2B5EF4-FFF2-40B4-BE49-F238E27FC236}">
                <a16:creationId xmlns:a16="http://schemas.microsoft.com/office/drawing/2014/main" id="{6DD65A18-75BB-0C79-B7C2-9F58F4B73778}"/>
              </a:ext>
            </a:extLst>
          </p:cNvPr>
          <p:cNvSpPr>
            <a:spLocks noGrp="1"/>
          </p:cNvSpPr>
          <p:nvPr>
            <p:ph idx="1"/>
          </p:nvPr>
        </p:nvSpPr>
        <p:spPr>
          <a:xfrm>
            <a:off x="838200" y="1690688"/>
            <a:ext cx="10515600" cy="4351338"/>
          </a:xfrm>
        </p:spPr>
        <p:txBody>
          <a:bodyPr>
            <a:normAutofit lnSpcReduction="10000"/>
          </a:bodyPr>
          <a:lstStyle/>
          <a:p>
            <a:pPr marL="0" indent="0">
              <a:lnSpc>
                <a:spcPct val="150000"/>
              </a:lnSpc>
              <a:buNone/>
            </a:pPr>
            <a:r>
              <a:rPr lang="en-US" sz="2000" b="1" dirty="0">
                <a:solidFill>
                  <a:srgbClr val="00B050"/>
                </a:solidFill>
              </a:rPr>
              <a:t>Hemodynamic disorders are abnormalities in:</a:t>
            </a:r>
          </a:p>
          <a:p>
            <a:pPr marL="0" indent="0">
              <a:lnSpc>
                <a:spcPct val="150000"/>
              </a:lnSpc>
              <a:buNone/>
            </a:pPr>
            <a:r>
              <a:rPr lang="en-US" sz="2000" b="1" dirty="0"/>
              <a:t>	•	Blood flow</a:t>
            </a:r>
          </a:p>
          <a:p>
            <a:pPr marL="0" indent="0">
              <a:lnSpc>
                <a:spcPct val="150000"/>
              </a:lnSpc>
              <a:buNone/>
            </a:pPr>
            <a:r>
              <a:rPr lang="en-US" sz="2000" b="1" dirty="0"/>
              <a:t>	•	Blood volume</a:t>
            </a:r>
          </a:p>
          <a:p>
            <a:pPr marL="0" indent="0">
              <a:lnSpc>
                <a:spcPct val="150000"/>
              </a:lnSpc>
              <a:buNone/>
            </a:pPr>
            <a:r>
              <a:rPr lang="en-US" sz="2000" b="1" dirty="0"/>
              <a:t>	•	Vascular resistance</a:t>
            </a:r>
          </a:p>
          <a:p>
            <a:pPr marL="0" indent="0">
              <a:lnSpc>
                <a:spcPct val="150000"/>
              </a:lnSpc>
              <a:buNone/>
            </a:pPr>
            <a:r>
              <a:rPr lang="en-US" sz="2000" b="1" dirty="0"/>
              <a:t>	•	Coagulation mechanisms</a:t>
            </a:r>
          </a:p>
          <a:p>
            <a:pPr>
              <a:lnSpc>
                <a:spcPct val="150000"/>
              </a:lnSpc>
            </a:pPr>
            <a:r>
              <a:rPr lang="en-US" sz="2000" b="1" dirty="0">
                <a:solidFill>
                  <a:srgbClr val="002060"/>
                </a:solidFill>
              </a:rPr>
              <a:t>These disturbances lead to ischemia, infarction, congestion, edema, hemorrhage, or shock—all of which impair organ structure and function. These are common pathways in many systemic diseases.</a:t>
            </a:r>
          </a:p>
          <a:p>
            <a:endParaRPr lang="en-US" dirty="0"/>
          </a:p>
        </p:txBody>
      </p:sp>
    </p:spTree>
    <p:extLst>
      <p:ext uri="{BB962C8B-B14F-4D97-AF65-F5344CB8AC3E}">
        <p14:creationId xmlns:p14="http://schemas.microsoft.com/office/powerpoint/2010/main" val="352945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7B36-EFC8-6112-77EA-559C31B3012F}"/>
              </a:ext>
            </a:extLst>
          </p:cNvPr>
          <p:cNvSpPr>
            <a:spLocks noGrp="1"/>
          </p:cNvSpPr>
          <p:nvPr>
            <p:ph type="title"/>
          </p:nvPr>
        </p:nvSpPr>
        <p:spPr>
          <a:xfrm>
            <a:off x="838200" y="365125"/>
            <a:ext cx="2476500" cy="728889"/>
          </a:xfrm>
        </p:spPr>
        <p:txBody>
          <a:bodyPr>
            <a:normAutofit/>
          </a:bodyPr>
          <a:lstStyle/>
          <a:p>
            <a:r>
              <a:rPr lang="en-US" sz="3600" b="1" dirty="0">
                <a:solidFill>
                  <a:srgbClr val="FF0000"/>
                </a:solidFill>
              </a:rPr>
              <a:t>OEDEMA</a:t>
            </a:r>
            <a:r>
              <a:rPr lang="en-US" sz="3600" dirty="0">
                <a:solidFill>
                  <a:srgbClr val="FF0000"/>
                </a:solidFill>
              </a:rPr>
              <a:t> :</a:t>
            </a:r>
          </a:p>
        </p:txBody>
      </p:sp>
      <p:graphicFrame>
        <p:nvGraphicFramePr>
          <p:cNvPr id="4" name="Content Placeholder 3">
            <a:extLst>
              <a:ext uri="{FF2B5EF4-FFF2-40B4-BE49-F238E27FC236}">
                <a16:creationId xmlns:a16="http://schemas.microsoft.com/office/drawing/2014/main" id="{9AC45D6B-2810-29F5-7742-08A901D56CA5}"/>
              </a:ext>
            </a:extLst>
          </p:cNvPr>
          <p:cNvGraphicFramePr>
            <a:graphicFrameLocks noGrp="1"/>
          </p:cNvGraphicFramePr>
          <p:nvPr>
            <p:ph idx="1"/>
            <p:extLst>
              <p:ext uri="{D42A27DB-BD31-4B8C-83A1-F6EECF244321}">
                <p14:modId xmlns:p14="http://schemas.microsoft.com/office/powerpoint/2010/main" val="3317422616"/>
              </p:ext>
            </p:extLst>
          </p:nvPr>
        </p:nvGraphicFramePr>
        <p:xfrm>
          <a:off x="909320" y="1728784"/>
          <a:ext cx="7005320" cy="4580575"/>
        </p:xfrm>
        <a:graphic>
          <a:graphicData uri="http://schemas.openxmlformats.org/drawingml/2006/table">
            <a:tbl>
              <a:tblPr firstRow="1" firstCol="1" bandRow="1">
                <a:tableStyleId>{616DA210-FB5B-4158-B5E0-FEB733F419BA}</a:tableStyleId>
              </a:tblPr>
              <a:tblGrid>
                <a:gridCol w="2163820">
                  <a:extLst>
                    <a:ext uri="{9D8B030D-6E8A-4147-A177-3AD203B41FA5}">
                      <a16:colId xmlns:a16="http://schemas.microsoft.com/office/drawing/2014/main" val="1677874967"/>
                    </a:ext>
                  </a:extLst>
                </a:gridCol>
                <a:gridCol w="4841500">
                  <a:extLst>
                    <a:ext uri="{9D8B030D-6E8A-4147-A177-3AD203B41FA5}">
                      <a16:colId xmlns:a16="http://schemas.microsoft.com/office/drawing/2014/main" val="1134952296"/>
                    </a:ext>
                  </a:extLst>
                </a:gridCol>
              </a:tblGrid>
              <a:tr h="916115">
                <a:tc>
                  <a:txBody>
                    <a:bodyPr/>
                    <a:lstStyle/>
                    <a:p>
                      <a:pPr marL="0" marR="0">
                        <a:lnSpc>
                          <a:spcPct val="115000"/>
                        </a:lnSpc>
                        <a:spcAft>
                          <a:spcPts val="800"/>
                        </a:spcAft>
                        <a:buNone/>
                      </a:pPr>
                      <a:r>
                        <a:rPr lang="en-US" sz="2000" kern="100" dirty="0">
                          <a:effectLst/>
                        </a:rPr>
                        <a:t>Clinical Condition</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a:effectLst/>
                        </a:rPr>
                        <a:t>Pathological Manifestation</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23916210"/>
                  </a:ext>
                </a:extLst>
              </a:tr>
              <a:tr h="916115">
                <a:tc>
                  <a:txBody>
                    <a:bodyPr/>
                    <a:lstStyle/>
                    <a:p>
                      <a:pPr marL="0" marR="0">
                        <a:lnSpc>
                          <a:spcPct val="115000"/>
                        </a:lnSpc>
                        <a:spcAft>
                          <a:spcPts val="800"/>
                        </a:spcAft>
                        <a:buNone/>
                      </a:pPr>
                      <a:r>
                        <a:rPr lang="en-US" sz="2000" kern="100" dirty="0">
                          <a:effectLst/>
                        </a:rPr>
                        <a:t>Heart failure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Pulmonary edema → dyspnea, pink frothy sputum</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71928143"/>
                  </a:ext>
                </a:extLst>
              </a:tr>
              <a:tr h="916115">
                <a:tc>
                  <a:txBody>
                    <a:bodyPr/>
                    <a:lstStyle/>
                    <a:p>
                      <a:pPr marL="0" marR="0">
                        <a:lnSpc>
                          <a:spcPct val="115000"/>
                        </a:lnSpc>
                        <a:spcAft>
                          <a:spcPts val="800"/>
                        </a:spcAft>
                        <a:buNone/>
                      </a:pPr>
                      <a:r>
                        <a:rPr lang="en-US" sz="2000" kern="100">
                          <a:effectLst/>
                        </a:rPr>
                        <a:t>Nephrotic syndrome</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Anasarca due to protein loss → ↓ plasma oncotic pressure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2093711"/>
                  </a:ext>
                </a:extLst>
              </a:tr>
              <a:tr h="916115">
                <a:tc>
                  <a:txBody>
                    <a:bodyPr/>
                    <a:lstStyle/>
                    <a:p>
                      <a:pPr marL="0" marR="0">
                        <a:lnSpc>
                          <a:spcPct val="115000"/>
                        </a:lnSpc>
                        <a:spcAft>
                          <a:spcPts val="800"/>
                        </a:spcAft>
                        <a:buNone/>
                      </a:pPr>
                      <a:r>
                        <a:rPr lang="en-US" sz="2000" kern="100">
                          <a:effectLst/>
                        </a:rPr>
                        <a:t>Cirrhosis</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Ascites due to portal hypertension + hypoalbuminemia</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10946263"/>
                  </a:ext>
                </a:extLst>
              </a:tr>
              <a:tr h="916115">
                <a:tc>
                  <a:txBody>
                    <a:bodyPr/>
                    <a:lstStyle/>
                    <a:p>
                      <a:pPr marL="0" marR="0">
                        <a:lnSpc>
                          <a:spcPct val="115000"/>
                        </a:lnSpc>
                        <a:spcAft>
                          <a:spcPts val="800"/>
                        </a:spcAft>
                        <a:buNone/>
                      </a:pPr>
                      <a:r>
                        <a:rPr lang="en-US" sz="2000" kern="100">
                          <a:effectLst/>
                        </a:rPr>
                        <a:t>Lymphatic obstruction</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(e.g. filariasis)	Localized lymphedema, elephantiasis</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50061740"/>
                  </a:ext>
                </a:extLst>
              </a:tr>
            </a:tbl>
          </a:graphicData>
        </a:graphic>
      </p:graphicFrame>
      <p:sp>
        <p:nvSpPr>
          <p:cNvPr id="5" name="TextBox 4">
            <a:extLst>
              <a:ext uri="{FF2B5EF4-FFF2-40B4-BE49-F238E27FC236}">
                <a16:creationId xmlns:a16="http://schemas.microsoft.com/office/drawing/2014/main" id="{8719735E-5F9F-75CA-A181-29D1E202FCD6}"/>
              </a:ext>
            </a:extLst>
          </p:cNvPr>
          <p:cNvSpPr txBox="1"/>
          <p:nvPr/>
        </p:nvSpPr>
        <p:spPr>
          <a:xfrm>
            <a:off x="3233220" y="395736"/>
            <a:ext cx="6346372" cy="1015663"/>
          </a:xfrm>
          <a:prstGeom prst="rect">
            <a:avLst/>
          </a:prstGeom>
          <a:noFill/>
        </p:spPr>
        <p:txBody>
          <a:bodyPr wrap="square" rtlCol="0">
            <a:spAutoFit/>
          </a:bodyPr>
          <a:lstStyle/>
          <a:p>
            <a:r>
              <a:rPr lang="en-US" sz="2000" dirty="0">
                <a:solidFill>
                  <a:srgbClr val="0070C0"/>
                </a:solidFill>
              </a:rPr>
              <a:t>Mechanism: </a:t>
            </a:r>
            <a:r>
              <a:rPr lang="en-US" sz="2000" dirty="0"/>
              <a:t>Fluid accumulation in interstitial spaces due to imbalance in Starling forces (↑ hydrostatic, ↓ oncotic pressure) or lymphatic obstruction.</a:t>
            </a:r>
          </a:p>
        </p:txBody>
      </p:sp>
    </p:spTree>
    <p:extLst>
      <p:ext uri="{BB962C8B-B14F-4D97-AF65-F5344CB8AC3E}">
        <p14:creationId xmlns:p14="http://schemas.microsoft.com/office/powerpoint/2010/main" val="379464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7760-23B4-5D37-8298-E23D74EBCFC1}"/>
              </a:ext>
            </a:extLst>
          </p:cNvPr>
          <p:cNvSpPr>
            <a:spLocks noGrp="1"/>
          </p:cNvSpPr>
          <p:nvPr>
            <p:ph type="title"/>
          </p:nvPr>
        </p:nvSpPr>
        <p:spPr>
          <a:xfrm>
            <a:off x="753574" y="283935"/>
            <a:ext cx="9723664" cy="794204"/>
          </a:xfrm>
        </p:spPr>
        <p:txBody>
          <a:bodyPr>
            <a:noAutofit/>
          </a:bodyPr>
          <a:lstStyle/>
          <a:p>
            <a:pPr algn="ctr"/>
            <a:r>
              <a:rPr lang="en-US" sz="3600" b="1" dirty="0">
                <a:solidFill>
                  <a:srgbClr val="FF0000"/>
                </a:solidFill>
              </a:rPr>
              <a:t>Hyperemia &amp; Congestion </a:t>
            </a:r>
            <a:r>
              <a:rPr lang="en-US" sz="5400" b="1" dirty="0"/>
              <a:t>:</a:t>
            </a:r>
          </a:p>
        </p:txBody>
      </p:sp>
      <p:sp>
        <p:nvSpPr>
          <p:cNvPr id="3" name="Content Placeholder 2">
            <a:extLst>
              <a:ext uri="{FF2B5EF4-FFF2-40B4-BE49-F238E27FC236}">
                <a16:creationId xmlns:a16="http://schemas.microsoft.com/office/drawing/2014/main" id="{8A3B2C2E-236E-FEDC-BC62-2F29A26BA5C9}"/>
              </a:ext>
            </a:extLst>
          </p:cNvPr>
          <p:cNvSpPr>
            <a:spLocks noGrp="1"/>
          </p:cNvSpPr>
          <p:nvPr>
            <p:ph idx="1"/>
          </p:nvPr>
        </p:nvSpPr>
        <p:spPr>
          <a:xfrm>
            <a:off x="566057" y="1381256"/>
            <a:ext cx="11059886" cy="4756377"/>
          </a:xfrm>
        </p:spPr>
        <p:txBody>
          <a:bodyPr>
            <a:normAutofit/>
          </a:bodyPr>
          <a:lstStyle/>
          <a:p>
            <a:pPr marL="0" indent="0">
              <a:buNone/>
            </a:pPr>
            <a:r>
              <a:rPr lang="en-US" sz="2000" b="1" dirty="0">
                <a:solidFill>
                  <a:srgbClr val="002060"/>
                </a:solidFill>
              </a:rPr>
              <a:t>Hyperemia</a:t>
            </a:r>
            <a:r>
              <a:rPr lang="en-US" sz="2000" dirty="0"/>
              <a:t> = active (arteriolar dilation)</a:t>
            </a:r>
          </a:p>
          <a:p>
            <a:pPr marL="0" indent="0">
              <a:buNone/>
            </a:pPr>
            <a:r>
              <a:rPr lang="en-US" sz="2000" b="1" dirty="0">
                <a:solidFill>
                  <a:srgbClr val="002060"/>
                </a:solidFill>
              </a:rPr>
              <a:t>Congestion </a:t>
            </a:r>
            <a:r>
              <a:rPr lang="en-US" sz="2000" dirty="0"/>
              <a:t>= passive (impaired venous return)</a:t>
            </a:r>
          </a:p>
        </p:txBody>
      </p:sp>
      <p:graphicFrame>
        <p:nvGraphicFramePr>
          <p:cNvPr id="4" name="Table 3">
            <a:extLst>
              <a:ext uri="{FF2B5EF4-FFF2-40B4-BE49-F238E27FC236}">
                <a16:creationId xmlns:a16="http://schemas.microsoft.com/office/drawing/2014/main" id="{85441D10-12FF-E8F5-33BB-26CAF1D85CD2}"/>
              </a:ext>
            </a:extLst>
          </p:cNvPr>
          <p:cNvGraphicFramePr>
            <a:graphicFrameLocks noGrp="1"/>
          </p:cNvGraphicFramePr>
          <p:nvPr>
            <p:extLst>
              <p:ext uri="{D42A27DB-BD31-4B8C-83A1-F6EECF244321}">
                <p14:modId xmlns:p14="http://schemas.microsoft.com/office/powerpoint/2010/main" val="2139499762"/>
              </p:ext>
            </p:extLst>
          </p:nvPr>
        </p:nvGraphicFramePr>
        <p:xfrm>
          <a:off x="838200" y="2626859"/>
          <a:ext cx="8456612" cy="2265172"/>
        </p:xfrm>
        <a:graphic>
          <a:graphicData uri="http://schemas.openxmlformats.org/drawingml/2006/table">
            <a:tbl>
              <a:tblPr firstRow="1" firstCol="1" bandRow="1">
                <a:tableStyleId>{616DA210-FB5B-4158-B5E0-FEB733F419BA}</a:tableStyleId>
              </a:tblPr>
              <a:tblGrid>
                <a:gridCol w="8456612">
                  <a:extLst>
                    <a:ext uri="{9D8B030D-6E8A-4147-A177-3AD203B41FA5}">
                      <a16:colId xmlns:a16="http://schemas.microsoft.com/office/drawing/2014/main" val="1230846740"/>
                    </a:ext>
                  </a:extLst>
                </a:gridCol>
              </a:tblGrid>
              <a:tr h="649210">
                <a:tc>
                  <a:txBody>
                    <a:bodyPr/>
                    <a:lstStyle/>
                    <a:p>
                      <a:pPr marL="0" marR="0">
                        <a:lnSpc>
                          <a:spcPct val="115000"/>
                        </a:lnSpc>
                        <a:spcAft>
                          <a:spcPts val="800"/>
                        </a:spcAft>
                        <a:buNone/>
                      </a:pPr>
                      <a:r>
                        <a:rPr lang="en-US" sz="2000" kern="100" dirty="0">
                          <a:effectLst/>
                        </a:rPr>
                        <a:t>Lung congestion (LHF)	Capillary rupture → alveolar hemorrhage → hemosiderin-laden macrophages (“heart failure cells”)</a:t>
                      </a:r>
                    </a:p>
                    <a:p>
                      <a:pPr marL="0" marR="0">
                        <a:lnSpc>
                          <a:spcPct val="115000"/>
                        </a:lnSpc>
                        <a:spcAft>
                          <a:spcPts val="800"/>
                        </a:spcAft>
                        <a:buNone/>
                      </a:pPr>
                      <a:r>
                        <a:rPr lang="en-US" sz="2000" kern="100" dirty="0">
                          <a:effectLst/>
                        </a:rPr>
                        <a:t> </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69798268"/>
                  </a:ext>
                </a:extLst>
              </a:tr>
              <a:tr h="771738">
                <a:tc>
                  <a:txBody>
                    <a:bodyPr/>
                    <a:lstStyle/>
                    <a:p>
                      <a:pPr marL="0" marR="0">
                        <a:lnSpc>
                          <a:spcPct val="115000"/>
                        </a:lnSpc>
                        <a:spcAft>
                          <a:spcPts val="800"/>
                        </a:spcAft>
                        <a:buNone/>
                      </a:pPr>
                      <a:r>
                        <a:rPr lang="en-US" sz="2000" kern="100" dirty="0">
                          <a:effectLst/>
                        </a:rPr>
                        <a:t>Chronic liver congestion (RHF)	Nutmeg liver: centrilobular necrosis, fibrosis → cirrhosis</a:t>
                      </a:r>
                    </a:p>
                    <a:p>
                      <a:pPr marL="0" marR="0">
                        <a:lnSpc>
                          <a:spcPct val="115000"/>
                        </a:lnSpc>
                        <a:spcAft>
                          <a:spcPts val="800"/>
                        </a:spcAft>
                        <a:buNone/>
                      </a:pPr>
                      <a:r>
                        <a:rPr lang="en-US" sz="2000" kern="100" dirty="0">
                          <a:effectLst/>
                        </a:rPr>
                        <a:t> </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76067971"/>
                  </a:ext>
                </a:extLst>
              </a:tr>
            </a:tbl>
          </a:graphicData>
        </a:graphic>
      </p:graphicFrame>
    </p:spTree>
    <p:extLst>
      <p:ext uri="{BB962C8B-B14F-4D97-AF65-F5344CB8AC3E}">
        <p14:creationId xmlns:p14="http://schemas.microsoft.com/office/powerpoint/2010/main" val="2123007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72713-CEA7-4E2B-8BAA-D8DABEE09F22}"/>
              </a:ext>
            </a:extLst>
          </p:cNvPr>
          <p:cNvSpPr>
            <a:spLocks noGrp="1"/>
          </p:cNvSpPr>
          <p:nvPr>
            <p:ph type="title"/>
          </p:nvPr>
        </p:nvSpPr>
        <p:spPr/>
        <p:txBody>
          <a:bodyPr>
            <a:normAutofit/>
          </a:bodyPr>
          <a:lstStyle/>
          <a:p>
            <a:r>
              <a:rPr lang="en-US" sz="3600" b="1" dirty="0">
                <a:solidFill>
                  <a:srgbClr val="FF0000"/>
                </a:solidFill>
              </a:rPr>
              <a:t>Hemorrhage</a:t>
            </a:r>
            <a:r>
              <a:rPr lang="en-US" sz="3600" dirty="0">
                <a:solidFill>
                  <a:srgbClr val="FF0000"/>
                </a:solidFill>
              </a:rPr>
              <a:t>:</a:t>
            </a:r>
          </a:p>
        </p:txBody>
      </p:sp>
      <p:graphicFrame>
        <p:nvGraphicFramePr>
          <p:cNvPr id="4" name="Content Placeholder 3">
            <a:extLst>
              <a:ext uri="{FF2B5EF4-FFF2-40B4-BE49-F238E27FC236}">
                <a16:creationId xmlns:a16="http://schemas.microsoft.com/office/drawing/2014/main" id="{F6EC773C-D45A-7716-B429-AAE0040F2A45}"/>
              </a:ext>
            </a:extLst>
          </p:cNvPr>
          <p:cNvGraphicFramePr>
            <a:graphicFrameLocks noGrp="1"/>
          </p:cNvGraphicFramePr>
          <p:nvPr>
            <p:ph idx="1"/>
            <p:extLst>
              <p:ext uri="{D42A27DB-BD31-4B8C-83A1-F6EECF244321}">
                <p14:modId xmlns:p14="http://schemas.microsoft.com/office/powerpoint/2010/main" val="2823089358"/>
              </p:ext>
            </p:extLst>
          </p:nvPr>
        </p:nvGraphicFramePr>
        <p:xfrm>
          <a:off x="838200" y="1910443"/>
          <a:ext cx="7668986" cy="3026664"/>
        </p:xfrm>
        <a:graphic>
          <a:graphicData uri="http://schemas.openxmlformats.org/drawingml/2006/table">
            <a:tbl>
              <a:tblPr firstRow="1" firstCol="1" bandRow="1">
                <a:tableStyleId>{616DA210-FB5B-4158-B5E0-FEB733F419BA}</a:tableStyleId>
              </a:tblPr>
              <a:tblGrid>
                <a:gridCol w="3834493">
                  <a:extLst>
                    <a:ext uri="{9D8B030D-6E8A-4147-A177-3AD203B41FA5}">
                      <a16:colId xmlns:a16="http://schemas.microsoft.com/office/drawing/2014/main" val="6965469"/>
                    </a:ext>
                  </a:extLst>
                </a:gridCol>
                <a:gridCol w="3834493">
                  <a:extLst>
                    <a:ext uri="{9D8B030D-6E8A-4147-A177-3AD203B41FA5}">
                      <a16:colId xmlns:a16="http://schemas.microsoft.com/office/drawing/2014/main" val="1270357723"/>
                    </a:ext>
                  </a:extLst>
                </a:gridCol>
              </a:tblGrid>
              <a:tr h="605757">
                <a:tc>
                  <a:txBody>
                    <a:bodyPr/>
                    <a:lstStyle/>
                    <a:p>
                      <a:pPr marL="0" marR="0">
                        <a:lnSpc>
                          <a:spcPct val="115000"/>
                        </a:lnSpc>
                        <a:spcAft>
                          <a:spcPts val="800"/>
                        </a:spcAft>
                        <a:buNone/>
                      </a:pPr>
                      <a:r>
                        <a:rPr lang="en-US" sz="2000" kern="100" dirty="0">
                          <a:effectLst/>
                        </a:rPr>
                        <a:t>Example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a:effectLst/>
                        </a:rPr>
                        <a:t>Disease Manifestation</a:t>
                      </a:r>
                    </a:p>
                    <a:p>
                      <a:pPr marL="0" marR="0">
                        <a:lnSpc>
                          <a:spcPct val="115000"/>
                        </a:lnSpc>
                        <a:spcAft>
                          <a:spcPts val="800"/>
                        </a:spcAft>
                        <a:buNone/>
                      </a:pPr>
                      <a:r>
                        <a:rPr lang="en-US" sz="2000" kern="100">
                          <a:effectLst/>
                        </a:rPr>
                        <a:t> </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281811799"/>
                  </a:ext>
                </a:extLst>
              </a:tr>
              <a:tr h="512750">
                <a:tc>
                  <a:txBody>
                    <a:bodyPr/>
                    <a:lstStyle/>
                    <a:p>
                      <a:pPr marL="0" marR="0">
                        <a:lnSpc>
                          <a:spcPct val="115000"/>
                        </a:lnSpc>
                        <a:spcAft>
                          <a:spcPts val="800"/>
                        </a:spcAft>
                        <a:buNone/>
                      </a:pPr>
                      <a:r>
                        <a:rPr lang="en-US" sz="2000" kern="100" dirty="0">
                          <a:effectLst/>
                        </a:rPr>
                        <a:t>Ruptured berry aneurysm</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a:effectLst/>
                        </a:rPr>
                        <a:t>Subarachnoid hemorrhage → sudden headache, coma</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272245429"/>
                  </a:ext>
                </a:extLst>
              </a:tr>
              <a:tr h="605757">
                <a:tc>
                  <a:txBody>
                    <a:bodyPr/>
                    <a:lstStyle/>
                    <a:p>
                      <a:pPr marL="0" marR="0">
                        <a:lnSpc>
                          <a:spcPct val="115000"/>
                        </a:lnSpc>
                        <a:spcAft>
                          <a:spcPts val="800"/>
                        </a:spcAft>
                        <a:buNone/>
                      </a:pPr>
                      <a:r>
                        <a:rPr lang="en-US" sz="2000" kern="100" dirty="0">
                          <a:effectLst/>
                        </a:rPr>
                        <a:t>Peptic ulcer erosion	GI bleeding</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a:effectLst/>
                        </a:rPr>
                        <a:t>→ hematemesis, melena</a:t>
                      </a:r>
                    </a:p>
                    <a:p>
                      <a:pPr marL="0" marR="0">
                        <a:lnSpc>
                          <a:spcPct val="115000"/>
                        </a:lnSpc>
                        <a:spcAft>
                          <a:spcPts val="800"/>
                        </a:spcAft>
                        <a:buNone/>
                      </a:pPr>
                      <a:r>
                        <a:rPr lang="en-US" sz="2000" kern="100">
                          <a:effectLst/>
                        </a:rPr>
                        <a:t> </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94375519"/>
                  </a:ext>
                </a:extLst>
              </a:tr>
              <a:tr h="605757">
                <a:tc>
                  <a:txBody>
                    <a:bodyPr/>
                    <a:lstStyle/>
                    <a:p>
                      <a:pPr marL="0" marR="0">
                        <a:lnSpc>
                          <a:spcPct val="115000"/>
                        </a:lnSpc>
                        <a:spcAft>
                          <a:spcPts val="800"/>
                        </a:spcAft>
                        <a:buNone/>
                      </a:pPr>
                      <a:r>
                        <a:rPr lang="en-US" sz="2000" kern="100">
                          <a:effectLst/>
                        </a:rPr>
                        <a:t>DIC	Widespread microvascular bleeding</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 multiorgan failure</a:t>
                      </a:r>
                    </a:p>
                    <a:p>
                      <a:pPr marL="0" marR="0">
                        <a:lnSpc>
                          <a:spcPct val="115000"/>
                        </a:lnSpc>
                        <a:spcAft>
                          <a:spcPts val="800"/>
                        </a:spcAft>
                        <a:buNone/>
                      </a:pPr>
                      <a:r>
                        <a:rPr lang="en-US" sz="2000" kern="100" dirty="0">
                          <a:effectLst/>
                        </a:rPr>
                        <a:t> </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31136830"/>
                  </a:ext>
                </a:extLst>
              </a:tr>
            </a:tbl>
          </a:graphicData>
        </a:graphic>
      </p:graphicFrame>
      <p:sp>
        <p:nvSpPr>
          <p:cNvPr id="5" name="TextBox 4">
            <a:extLst>
              <a:ext uri="{FF2B5EF4-FFF2-40B4-BE49-F238E27FC236}">
                <a16:creationId xmlns:a16="http://schemas.microsoft.com/office/drawing/2014/main" id="{0306F83C-00BD-95B4-DC83-C7EC0DE35F63}"/>
              </a:ext>
            </a:extLst>
          </p:cNvPr>
          <p:cNvSpPr txBox="1"/>
          <p:nvPr/>
        </p:nvSpPr>
        <p:spPr>
          <a:xfrm>
            <a:off x="5168720" y="704740"/>
            <a:ext cx="5845628" cy="707886"/>
          </a:xfrm>
          <a:prstGeom prst="rect">
            <a:avLst/>
          </a:prstGeom>
          <a:noFill/>
        </p:spPr>
        <p:txBody>
          <a:bodyPr wrap="square" rtlCol="0">
            <a:spAutoFit/>
          </a:bodyPr>
          <a:lstStyle/>
          <a:p>
            <a:r>
              <a:rPr lang="en-US" sz="2000" dirty="0">
                <a:solidFill>
                  <a:srgbClr val="0070C0"/>
                </a:solidFill>
              </a:rPr>
              <a:t>Mechanism: </a:t>
            </a:r>
            <a:r>
              <a:rPr lang="en-US" sz="2000" dirty="0"/>
              <a:t>Blood loss due to vessel rupture, platelet defect, or coagulation failure</a:t>
            </a:r>
          </a:p>
        </p:txBody>
      </p:sp>
    </p:spTree>
    <p:extLst>
      <p:ext uri="{BB962C8B-B14F-4D97-AF65-F5344CB8AC3E}">
        <p14:creationId xmlns:p14="http://schemas.microsoft.com/office/powerpoint/2010/main" val="252416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7EEC-2A84-C01E-FEE3-14DA21D9A4B0}"/>
              </a:ext>
            </a:extLst>
          </p:cNvPr>
          <p:cNvSpPr>
            <a:spLocks noGrp="1"/>
          </p:cNvSpPr>
          <p:nvPr>
            <p:ph type="title"/>
          </p:nvPr>
        </p:nvSpPr>
        <p:spPr>
          <a:xfrm>
            <a:off x="397329" y="419749"/>
            <a:ext cx="10515600" cy="1325563"/>
          </a:xfrm>
        </p:spPr>
        <p:txBody>
          <a:bodyPr>
            <a:normAutofit/>
          </a:bodyPr>
          <a:lstStyle/>
          <a:p>
            <a:r>
              <a:rPr lang="en-US" sz="3600" b="1" dirty="0">
                <a:solidFill>
                  <a:srgbClr val="FF0000"/>
                </a:solidFill>
              </a:rPr>
              <a:t>Thrombosis</a:t>
            </a:r>
          </a:p>
        </p:txBody>
      </p:sp>
      <p:sp>
        <p:nvSpPr>
          <p:cNvPr id="3" name="Content Placeholder 2">
            <a:extLst>
              <a:ext uri="{FF2B5EF4-FFF2-40B4-BE49-F238E27FC236}">
                <a16:creationId xmlns:a16="http://schemas.microsoft.com/office/drawing/2014/main" id="{711992D2-B750-CF9A-BBD9-E5BB68B8DEFF}"/>
              </a:ext>
            </a:extLst>
          </p:cNvPr>
          <p:cNvSpPr>
            <a:spLocks noGrp="1"/>
          </p:cNvSpPr>
          <p:nvPr>
            <p:ph idx="1"/>
          </p:nvPr>
        </p:nvSpPr>
        <p:spPr>
          <a:xfrm>
            <a:off x="4550590" y="291647"/>
            <a:ext cx="7244081" cy="936201"/>
          </a:xfrm>
        </p:spPr>
        <p:txBody>
          <a:bodyPr>
            <a:normAutofit fontScale="25000" lnSpcReduction="20000"/>
          </a:bodyPr>
          <a:lstStyle/>
          <a:p>
            <a:pPr>
              <a:lnSpc>
                <a:spcPct val="170000"/>
              </a:lnSpc>
            </a:pPr>
            <a:endParaRPr lang="en-US" dirty="0"/>
          </a:p>
          <a:p>
            <a:pPr marL="0" indent="0">
              <a:lnSpc>
                <a:spcPct val="170000"/>
              </a:lnSpc>
              <a:buNone/>
            </a:pPr>
            <a:r>
              <a:rPr lang="en-US" sz="8000" dirty="0">
                <a:solidFill>
                  <a:srgbClr val="00B050"/>
                </a:solidFill>
              </a:rPr>
              <a:t>Mechanism: </a:t>
            </a:r>
            <a:r>
              <a:rPr lang="en-US" sz="8000" dirty="0"/>
              <a:t>Pathological clot formation inside vessels (Virchow’s triad – endothelial injury, stasis/turbulence, hypercoagulability)</a:t>
            </a:r>
          </a:p>
        </p:txBody>
      </p:sp>
      <p:graphicFrame>
        <p:nvGraphicFramePr>
          <p:cNvPr id="5" name="Table 4">
            <a:extLst>
              <a:ext uri="{FF2B5EF4-FFF2-40B4-BE49-F238E27FC236}">
                <a16:creationId xmlns:a16="http://schemas.microsoft.com/office/drawing/2014/main" id="{9AF6777A-B7E7-5C51-1D15-9DB7CC1246CB}"/>
              </a:ext>
            </a:extLst>
          </p:cNvPr>
          <p:cNvGraphicFramePr>
            <a:graphicFrameLocks noGrp="1"/>
          </p:cNvGraphicFramePr>
          <p:nvPr>
            <p:extLst>
              <p:ext uri="{D42A27DB-BD31-4B8C-83A1-F6EECF244321}">
                <p14:modId xmlns:p14="http://schemas.microsoft.com/office/powerpoint/2010/main" val="1989025058"/>
              </p:ext>
            </p:extLst>
          </p:nvPr>
        </p:nvGraphicFramePr>
        <p:xfrm>
          <a:off x="588918" y="1745312"/>
          <a:ext cx="7081882" cy="2592242"/>
        </p:xfrm>
        <a:graphic>
          <a:graphicData uri="http://schemas.openxmlformats.org/drawingml/2006/table">
            <a:tbl>
              <a:tblPr firstRow="1" firstCol="1" bandRow="1">
                <a:tableStyleId>{616DA210-FB5B-4158-B5E0-FEB733F419BA}</a:tableStyleId>
              </a:tblPr>
              <a:tblGrid>
                <a:gridCol w="1746154">
                  <a:extLst>
                    <a:ext uri="{9D8B030D-6E8A-4147-A177-3AD203B41FA5}">
                      <a16:colId xmlns:a16="http://schemas.microsoft.com/office/drawing/2014/main" val="2900927099"/>
                    </a:ext>
                  </a:extLst>
                </a:gridCol>
                <a:gridCol w="5335728">
                  <a:extLst>
                    <a:ext uri="{9D8B030D-6E8A-4147-A177-3AD203B41FA5}">
                      <a16:colId xmlns:a16="http://schemas.microsoft.com/office/drawing/2014/main" val="3795629225"/>
                    </a:ext>
                  </a:extLst>
                </a:gridCol>
              </a:tblGrid>
              <a:tr h="449244">
                <a:tc>
                  <a:txBody>
                    <a:bodyPr/>
                    <a:lstStyle/>
                    <a:p>
                      <a:pPr marL="0" marR="0">
                        <a:lnSpc>
                          <a:spcPct val="115000"/>
                        </a:lnSpc>
                        <a:spcAft>
                          <a:spcPts val="800"/>
                        </a:spcAft>
                        <a:buNone/>
                      </a:pPr>
                      <a:r>
                        <a:rPr lang="en-US" sz="2000" kern="100" dirty="0">
                          <a:effectLst/>
                        </a:rPr>
                        <a:t>Condition </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a:effectLst/>
                        </a:rPr>
                        <a:t>Consequence </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97900798"/>
                  </a:ext>
                </a:extLst>
              </a:tr>
              <a:tr h="718534">
                <a:tc>
                  <a:txBody>
                    <a:bodyPr/>
                    <a:lstStyle/>
                    <a:p>
                      <a:pPr marL="0" marR="0">
                        <a:lnSpc>
                          <a:spcPct val="115000"/>
                        </a:lnSpc>
                        <a:spcAft>
                          <a:spcPts val="800"/>
                        </a:spcAft>
                        <a:buNone/>
                      </a:pPr>
                      <a:r>
                        <a:rPr lang="en-US" sz="2000" kern="100">
                          <a:effectLst/>
                        </a:rPr>
                        <a:t>DVT</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Risk of pulmonary embolism</a:t>
                      </a:r>
                    </a:p>
                    <a:p>
                      <a:pPr marL="0" marR="0">
                        <a:lnSpc>
                          <a:spcPct val="115000"/>
                        </a:lnSpc>
                        <a:spcAft>
                          <a:spcPts val="800"/>
                        </a:spcAft>
                        <a:buNone/>
                      </a:pPr>
                      <a:r>
                        <a:rPr lang="en-US" sz="2000" kern="100" dirty="0">
                          <a:effectLst/>
                        </a:rPr>
                        <a:t> </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99977249"/>
                  </a:ext>
                </a:extLst>
              </a:tr>
              <a:tr h="608262">
                <a:tc>
                  <a:txBody>
                    <a:bodyPr/>
                    <a:lstStyle/>
                    <a:p>
                      <a:pPr marL="0" marR="0">
                        <a:lnSpc>
                          <a:spcPct val="115000"/>
                        </a:lnSpc>
                        <a:spcAft>
                          <a:spcPts val="800"/>
                        </a:spcAft>
                        <a:buNone/>
                      </a:pPr>
                      <a:r>
                        <a:rPr lang="en-US" sz="2000" kern="100">
                          <a:effectLst/>
                        </a:rPr>
                        <a:t>Atherosclerosis</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Plaque rupture → coronary thrombosis → MI</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230774815"/>
                  </a:ext>
                </a:extLst>
              </a:tr>
              <a:tr h="625187">
                <a:tc>
                  <a:txBody>
                    <a:bodyPr/>
                    <a:lstStyle/>
                    <a:p>
                      <a:pPr marL="0" marR="0">
                        <a:lnSpc>
                          <a:spcPct val="115000"/>
                        </a:lnSpc>
                        <a:spcAft>
                          <a:spcPts val="800"/>
                        </a:spcAft>
                        <a:buNone/>
                      </a:pPr>
                      <a:r>
                        <a:rPr lang="en-US" sz="2000" kern="100">
                          <a:effectLst/>
                        </a:rPr>
                        <a:t>Atrail Fibrillation</a:t>
                      </a:r>
                      <a:endParaRPr lang="en-US" sz="2000" kern="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nSpc>
                          <a:spcPct val="115000"/>
                        </a:lnSpc>
                        <a:spcAft>
                          <a:spcPts val="800"/>
                        </a:spcAft>
                        <a:buNone/>
                      </a:pPr>
                      <a:r>
                        <a:rPr lang="en-US" sz="2000" kern="100" dirty="0">
                          <a:effectLst/>
                        </a:rPr>
                        <a:t>Atrial thrombus → cerebral embolism → ischemic stroke</a:t>
                      </a:r>
                      <a:endParaRPr lang="en-US" sz="2000" kern="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90535182"/>
                  </a:ext>
                </a:extLst>
              </a:tr>
            </a:tbl>
          </a:graphicData>
        </a:graphic>
      </p:graphicFrame>
      <p:pic>
        <p:nvPicPr>
          <p:cNvPr id="7" name="Picture 6">
            <a:extLst>
              <a:ext uri="{FF2B5EF4-FFF2-40B4-BE49-F238E27FC236}">
                <a16:creationId xmlns:a16="http://schemas.microsoft.com/office/drawing/2014/main" id="{38BAD0A9-0253-59C7-D537-DB942044A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653" y="1873414"/>
            <a:ext cx="3880018" cy="4466872"/>
          </a:xfrm>
          <a:prstGeom prst="rect">
            <a:avLst/>
          </a:prstGeom>
        </p:spPr>
      </p:pic>
      <p:pic>
        <p:nvPicPr>
          <p:cNvPr id="9" name="Picture 8">
            <a:extLst>
              <a:ext uri="{FF2B5EF4-FFF2-40B4-BE49-F238E27FC236}">
                <a16:creationId xmlns:a16="http://schemas.microsoft.com/office/drawing/2014/main" id="{972207C6-FC31-D0EE-7511-BCF3542F1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129" y="4411727"/>
            <a:ext cx="3380469" cy="2334513"/>
          </a:xfrm>
          <a:prstGeom prst="rect">
            <a:avLst/>
          </a:prstGeom>
        </p:spPr>
      </p:pic>
    </p:spTree>
    <p:extLst>
      <p:ext uri="{BB962C8B-B14F-4D97-AF65-F5344CB8AC3E}">
        <p14:creationId xmlns:p14="http://schemas.microsoft.com/office/powerpoint/2010/main" val="1027391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22044" y="505110"/>
            <a:ext cx="3368040" cy="4996180"/>
          </a:xfrm>
          <a:prstGeom prst="rect">
            <a:avLst/>
          </a:prstGeom>
        </p:spPr>
        <p:txBody>
          <a:bodyPr vert="horz" wrap="square" lIns="0" tIns="57785" rIns="0" bIns="0" rtlCol="0">
            <a:spAutoFit/>
          </a:bodyPr>
          <a:lstStyle/>
          <a:p>
            <a:pPr marL="12700">
              <a:lnSpc>
                <a:spcPct val="100000"/>
              </a:lnSpc>
              <a:spcBef>
                <a:spcPts val="455"/>
              </a:spcBef>
            </a:pPr>
            <a:r>
              <a:rPr sz="4000" spc="-10" dirty="0">
                <a:solidFill>
                  <a:srgbClr val="FF0000"/>
                </a:solidFill>
                <a:latin typeface="Calibri Light"/>
                <a:cs typeface="Calibri Light"/>
              </a:rPr>
              <a:t>Ayurveda</a:t>
            </a:r>
            <a:endParaRPr sz="4000">
              <a:latin typeface="Calibri Light"/>
              <a:cs typeface="Calibri Light"/>
            </a:endParaRPr>
          </a:p>
          <a:p>
            <a:pPr marL="240665" indent="-227965">
              <a:lnSpc>
                <a:spcPct val="100000"/>
              </a:lnSpc>
              <a:spcBef>
                <a:spcPts val="330"/>
              </a:spcBef>
              <a:buFont typeface="Arial MT"/>
              <a:buChar char="•"/>
              <a:tabLst>
                <a:tab pos="240665" algn="l"/>
              </a:tabLst>
            </a:pPr>
            <a:r>
              <a:rPr sz="3600" spc="-10" dirty="0">
                <a:solidFill>
                  <a:srgbClr val="006FC0"/>
                </a:solidFill>
                <a:latin typeface="Calibri"/>
                <a:cs typeface="Calibri"/>
              </a:rPr>
              <a:t>Sankhya</a:t>
            </a:r>
            <a:endParaRPr sz="3600">
              <a:latin typeface="Calibri"/>
              <a:cs typeface="Calibri"/>
            </a:endParaRPr>
          </a:p>
          <a:p>
            <a:pPr marL="240665" indent="-227965">
              <a:lnSpc>
                <a:spcPct val="100000"/>
              </a:lnSpc>
              <a:spcBef>
                <a:spcPts val="565"/>
              </a:spcBef>
              <a:buFont typeface="Arial MT"/>
              <a:buChar char="•"/>
              <a:tabLst>
                <a:tab pos="240665" algn="l"/>
              </a:tabLst>
            </a:pPr>
            <a:r>
              <a:rPr sz="3600" spc="-10" dirty="0">
                <a:solidFill>
                  <a:srgbClr val="006FC0"/>
                </a:solidFill>
                <a:latin typeface="Calibri"/>
                <a:cs typeface="Calibri"/>
              </a:rPr>
              <a:t>Nyaya</a:t>
            </a:r>
            <a:endParaRPr sz="3600">
              <a:latin typeface="Calibri"/>
              <a:cs typeface="Calibri"/>
            </a:endParaRPr>
          </a:p>
          <a:p>
            <a:pPr marL="240665" indent="-227965">
              <a:lnSpc>
                <a:spcPct val="100000"/>
              </a:lnSpc>
              <a:spcBef>
                <a:spcPts val="565"/>
              </a:spcBef>
              <a:buFont typeface="Arial MT"/>
              <a:buChar char="•"/>
              <a:tabLst>
                <a:tab pos="240665" algn="l"/>
              </a:tabLst>
            </a:pPr>
            <a:r>
              <a:rPr sz="3600" spc="-10" dirty="0">
                <a:solidFill>
                  <a:srgbClr val="006FC0"/>
                </a:solidFill>
                <a:latin typeface="Calibri"/>
                <a:cs typeface="Calibri"/>
              </a:rPr>
              <a:t>Vasheshik</a:t>
            </a:r>
            <a:endParaRPr sz="3600">
              <a:latin typeface="Calibri"/>
              <a:cs typeface="Calibri"/>
            </a:endParaRPr>
          </a:p>
          <a:p>
            <a:pPr marL="240665" indent="-227965">
              <a:lnSpc>
                <a:spcPct val="100000"/>
              </a:lnSpc>
              <a:spcBef>
                <a:spcPts val="575"/>
              </a:spcBef>
              <a:buFont typeface="Arial MT"/>
              <a:buChar char="•"/>
              <a:tabLst>
                <a:tab pos="240665" algn="l"/>
              </a:tabLst>
            </a:pPr>
            <a:r>
              <a:rPr sz="3600" spc="-10" dirty="0">
                <a:solidFill>
                  <a:srgbClr val="006FC0"/>
                </a:solidFill>
                <a:latin typeface="Calibri"/>
                <a:cs typeface="Calibri"/>
              </a:rPr>
              <a:t>Buddha</a:t>
            </a:r>
            <a:endParaRPr sz="3600">
              <a:latin typeface="Calibri"/>
              <a:cs typeface="Calibri"/>
            </a:endParaRPr>
          </a:p>
          <a:p>
            <a:pPr marL="240665" indent="-227965">
              <a:lnSpc>
                <a:spcPct val="100000"/>
              </a:lnSpc>
              <a:spcBef>
                <a:spcPts val="565"/>
              </a:spcBef>
              <a:buFont typeface="Arial MT"/>
              <a:buChar char="•"/>
              <a:tabLst>
                <a:tab pos="240665" algn="l"/>
              </a:tabLst>
            </a:pPr>
            <a:r>
              <a:rPr sz="3600" spc="-10" dirty="0">
                <a:solidFill>
                  <a:srgbClr val="006FC0"/>
                </a:solidFill>
                <a:latin typeface="Calibri"/>
                <a:cs typeface="Calibri"/>
              </a:rPr>
              <a:t>Vedanta</a:t>
            </a:r>
            <a:endParaRPr sz="3600">
              <a:latin typeface="Calibri"/>
              <a:cs typeface="Calibri"/>
            </a:endParaRPr>
          </a:p>
          <a:p>
            <a:pPr marL="240665" indent="-227965">
              <a:lnSpc>
                <a:spcPct val="100000"/>
              </a:lnSpc>
              <a:spcBef>
                <a:spcPts val="565"/>
              </a:spcBef>
              <a:buFont typeface="Arial MT"/>
              <a:buChar char="•"/>
              <a:tabLst>
                <a:tab pos="240665" algn="l"/>
              </a:tabLst>
            </a:pPr>
            <a:r>
              <a:rPr sz="3600" dirty="0">
                <a:solidFill>
                  <a:srgbClr val="006FC0"/>
                </a:solidFill>
                <a:latin typeface="Calibri"/>
                <a:cs typeface="Calibri"/>
              </a:rPr>
              <a:t>Poorva</a:t>
            </a:r>
            <a:r>
              <a:rPr sz="3600" spc="-130" dirty="0">
                <a:solidFill>
                  <a:srgbClr val="006FC0"/>
                </a:solidFill>
                <a:latin typeface="Calibri"/>
                <a:cs typeface="Calibri"/>
              </a:rPr>
              <a:t> </a:t>
            </a:r>
            <a:r>
              <a:rPr sz="3600" spc="-10" dirty="0">
                <a:solidFill>
                  <a:srgbClr val="006FC0"/>
                </a:solidFill>
                <a:latin typeface="Calibri"/>
                <a:cs typeface="Calibri"/>
              </a:rPr>
              <a:t>Mimansa</a:t>
            </a:r>
            <a:endParaRPr sz="3600">
              <a:latin typeface="Calibri"/>
              <a:cs typeface="Calibri"/>
            </a:endParaRPr>
          </a:p>
          <a:p>
            <a:pPr marL="240665" indent="-227965">
              <a:lnSpc>
                <a:spcPct val="100000"/>
              </a:lnSpc>
              <a:spcBef>
                <a:spcPts val="580"/>
              </a:spcBef>
              <a:buFont typeface="Arial MT"/>
              <a:buChar char="•"/>
              <a:tabLst>
                <a:tab pos="240665" algn="l"/>
              </a:tabLst>
            </a:pPr>
            <a:r>
              <a:rPr sz="3600" spc="-20" dirty="0">
                <a:solidFill>
                  <a:srgbClr val="006FC0"/>
                </a:solidFill>
                <a:latin typeface="Calibri"/>
                <a:cs typeface="Calibri"/>
              </a:rPr>
              <a:t>Jain</a:t>
            </a:r>
            <a:endParaRPr sz="3600">
              <a:latin typeface="Calibri"/>
              <a:cs typeface="Calibri"/>
            </a:endParaRPr>
          </a:p>
        </p:txBody>
      </p:sp>
      <p:sp>
        <p:nvSpPr>
          <p:cNvPr id="3" name="object 3"/>
          <p:cNvSpPr txBox="1"/>
          <p:nvPr/>
        </p:nvSpPr>
        <p:spPr>
          <a:xfrm>
            <a:off x="6347205" y="551179"/>
            <a:ext cx="4270375" cy="5772785"/>
          </a:xfrm>
          <a:prstGeom prst="rect">
            <a:avLst/>
          </a:prstGeom>
        </p:spPr>
        <p:txBody>
          <a:bodyPr vert="horz" wrap="square" lIns="0" tIns="12065" rIns="0" bIns="0" rtlCol="0">
            <a:spAutoFit/>
          </a:bodyPr>
          <a:lstStyle/>
          <a:p>
            <a:pPr marL="643255" algn="ctr">
              <a:lnSpc>
                <a:spcPts val="4500"/>
              </a:lnSpc>
              <a:spcBef>
                <a:spcPts val="95"/>
              </a:spcBef>
            </a:pPr>
            <a:r>
              <a:rPr sz="4000" spc="-20" dirty="0">
                <a:solidFill>
                  <a:srgbClr val="FF0000"/>
                </a:solidFill>
                <a:latin typeface="Calibri Light"/>
                <a:cs typeface="Calibri Light"/>
              </a:rPr>
              <a:t>Modern</a:t>
            </a:r>
            <a:r>
              <a:rPr sz="4000" spc="-195" dirty="0">
                <a:solidFill>
                  <a:srgbClr val="FF0000"/>
                </a:solidFill>
                <a:latin typeface="Calibri Light"/>
                <a:cs typeface="Calibri Light"/>
              </a:rPr>
              <a:t> </a:t>
            </a:r>
            <a:r>
              <a:rPr sz="4000" spc="-10" dirty="0">
                <a:solidFill>
                  <a:srgbClr val="FF0000"/>
                </a:solidFill>
                <a:latin typeface="Calibri Light"/>
                <a:cs typeface="Calibri Light"/>
              </a:rPr>
              <a:t>Medicine</a:t>
            </a:r>
            <a:endParaRPr sz="4000">
              <a:latin typeface="Calibri Light"/>
              <a:cs typeface="Calibri Light"/>
            </a:endParaRPr>
          </a:p>
          <a:p>
            <a:pPr marL="364490" indent="-351790">
              <a:lnSpc>
                <a:spcPts val="4585"/>
              </a:lnSpc>
              <a:buFont typeface="Arial MT"/>
              <a:buChar char="•"/>
              <a:tabLst>
                <a:tab pos="364490" algn="l"/>
              </a:tabLst>
            </a:pPr>
            <a:r>
              <a:rPr sz="4300" spc="-10" dirty="0">
                <a:solidFill>
                  <a:srgbClr val="006FC0"/>
                </a:solidFill>
                <a:latin typeface="Calibri"/>
                <a:cs typeface="Calibri"/>
              </a:rPr>
              <a:t>Chemistry</a:t>
            </a:r>
            <a:endParaRPr sz="4300">
              <a:latin typeface="Calibri"/>
              <a:cs typeface="Calibri"/>
            </a:endParaRPr>
          </a:p>
          <a:p>
            <a:pPr marL="240665" indent="-227965">
              <a:lnSpc>
                <a:spcPts val="4610"/>
              </a:lnSpc>
              <a:buFont typeface="Arial MT"/>
              <a:buChar char="•"/>
              <a:tabLst>
                <a:tab pos="240665" algn="l"/>
              </a:tabLst>
            </a:pPr>
            <a:r>
              <a:rPr sz="4300" spc="-10" dirty="0">
                <a:solidFill>
                  <a:srgbClr val="006FC0"/>
                </a:solidFill>
                <a:latin typeface="Calibri"/>
                <a:cs typeface="Calibri"/>
              </a:rPr>
              <a:t>Physics</a:t>
            </a:r>
            <a:endParaRPr sz="4300">
              <a:latin typeface="Calibri"/>
              <a:cs typeface="Calibri"/>
            </a:endParaRPr>
          </a:p>
          <a:p>
            <a:pPr marL="240665" indent="-227965">
              <a:lnSpc>
                <a:spcPts val="4615"/>
              </a:lnSpc>
              <a:buFont typeface="Arial MT"/>
              <a:buChar char="•"/>
              <a:tabLst>
                <a:tab pos="240665" algn="l"/>
              </a:tabLst>
            </a:pPr>
            <a:r>
              <a:rPr sz="4300" spc="-10" dirty="0">
                <a:solidFill>
                  <a:srgbClr val="006FC0"/>
                </a:solidFill>
                <a:latin typeface="Calibri"/>
                <a:cs typeface="Calibri"/>
              </a:rPr>
              <a:t>Engineering</a:t>
            </a:r>
            <a:endParaRPr sz="4300">
              <a:latin typeface="Calibri"/>
              <a:cs typeface="Calibri"/>
            </a:endParaRPr>
          </a:p>
          <a:p>
            <a:pPr marL="240665" indent="-227965">
              <a:lnSpc>
                <a:spcPts val="4615"/>
              </a:lnSpc>
              <a:buFont typeface="Arial MT"/>
              <a:buChar char="•"/>
              <a:tabLst>
                <a:tab pos="240665" algn="l"/>
              </a:tabLst>
            </a:pPr>
            <a:r>
              <a:rPr sz="4300" dirty="0">
                <a:solidFill>
                  <a:srgbClr val="006FC0"/>
                </a:solidFill>
                <a:latin typeface="Calibri"/>
                <a:cs typeface="Calibri"/>
              </a:rPr>
              <a:t>Social</a:t>
            </a:r>
            <a:r>
              <a:rPr sz="4300" spc="-40" dirty="0">
                <a:solidFill>
                  <a:srgbClr val="006FC0"/>
                </a:solidFill>
                <a:latin typeface="Calibri"/>
                <a:cs typeface="Calibri"/>
              </a:rPr>
              <a:t> </a:t>
            </a:r>
            <a:r>
              <a:rPr sz="4300" spc="-10" dirty="0">
                <a:solidFill>
                  <a:srgbClr val="006FC0"/>
                </a:solidFill>
                <a:latin typeface="Calibri"/>
                <a:cs typeface="Calibri"/>
              </a:rPr>
              <a:t>Science</a:t>
            </a:r>
            <a:endParaRPr sz="4300">
              <a:latin typeface="Calibri"/>
              <a:cs typeface="Calibri"/>
            </a:endParaRPr>
          </a:p>
          <a:p>
            <a:pPr marL="240665" indent="-227965">
              <a:lnSpc>
                <a:spcPts val="4610"/>
              </a:lnSpc>
              <a:buFont typeface="Arial MT"/>
              <a:buChar char="•"/>
              <a:tabLst>
                <a:tab pos="240665" algn="l"/>
              </a:tabLst>
            </a:pPr>
            <a:r>
              <a:rPr sz="4300" spc="-10" dirty="0">
                <a:solidFill>
                  <a:srgbClr val="006FC0"/>
                </a:solidFill>
                <a:latin typeface="Calibri"/>
                <a:cs typeface="Calibri"/>
              </a:rPr>
              <a:t>Epidemiology</a:t>
            </a:r>
            <a:endParaRPr sz="4300">
              <a:latin typeface="Calibri"/>
              <a:cs typeface="Calibri"/>
            </a:endParaRPr>
          </a:p>
          <a:p>
            <a:pPr marL="240665" indent="-227965">
              <a:lnSpc>
                <a:spcPts val="4615"/>
              </a:lnSpc>
              <a:buFont typeface="Arial MT"/>
              <a:buChar char="•"/>
              <a:tabLst>
                <a:tab pos="240665" algn="l"/>
              </a:tabLst>
            </a:pPr>
            <a:r>
              <a:rPr sz="4300" dirty="0">
                <a:solidFill>
                  <a:srgbClr val="006FC0"/>
                </a:solidFill>
                <a:latin typeface="Calibri"/>
                <a:cs typeface="Calibri"/>
              </a:rPr>
              <a:t>Molecular</a:t>
            </a:r>
            <a:r>
              <a:rPr sz="4300" spc="-90" dirty="0">
                <a:solidFill>
                  <a:srgbClr val="006FC0"/>
                </a:solidFill>
                <a:latin typeface="Calibri"/>
                <a:cs typeface="Calibri"/>
              </a:rPr>
              <a:t> </a:t>
            </a:r>
            <a:r>
              <a:rPr sz="4300" spc="-10" dirty="0">
                <a:solidFill>
                  <a:srgbClr val="006FC0"/>
                </a:solidFill>
                <a:latin typeface="Calibri"/>
                <a:cs typeface="Calibri"/>
              </a:rPr>
              <a:t>Biology</a:t>
            </a:r>
            <a:endParaRPr sz="4300">
              <a:latin typeface="Calibri"/>
              <a:cs typeface="Calibri"/>
            </a:endParaRPr>
          </a:p>
          <a:p>
            <a:pPr marL="240665" indent="-227965">
              <a:lnSpc>
                <a:spcPts val="4615"/>
              </a:lnSpc>
              <a:buFont typeface="Arial MT"/>
              <a:buChar char="•"/>
              <a:tabLst>
                <a:tab pos="240665" algn="l"/>
              </a:tabLst>
            </a:pPr>
            <a:r>
              <a:rPr sz="4300" dirty="0">
                <a:solidFill>
                  <a:srgbClr val="006FC0"/>
                </a:solidFill>
                <a:latin typeface="Calibri"/>
                <a:cs typeface="Calibri"/>
              </a:rPr>
              <a:t>Life</a:t>
            </a:r>
            <a:r>
              <a:rPr sz="4300" spc="-165" dirty="0">
                <a:solidFill>
                  <a:srgbClr val="006FC0"/>
                </a:solidFill>
                <a:latin typeface="Calibri"/>
                <a:cs typeface="Calibri"/>
              </a:rPr>
              <a:t> </a:t>
            </a:r>
            <a:r>
              <a:rPr sz="4300" spc="-10" dirty="0">
                <a:solidFill>
                  <a:srgbClr val="006FC0"/>
                </a:solidFill>
                <a:latin typeface="Calibri"/>
                <a:cs typeface="Calibri"/>
              </a:rPr>
              <a:t>Science</a:t>
            </a:r>
            <a:endParaRPr sz="4300">
              <a:latin typeface="Calibri"/>
              <a:cs typeface="Calibri"/>
            </a:endParaRPr>
          </a:p>
          <a:p>
            <a:pPr marL="241300" marR="697865" indent="-228600">
              <a:lnSpc>
                <a:spcPct val="70000"/>
              </a:lnSpc>
              <a:spcBef>
                <a:spcPts val="1270"/>
              </a:spcBef>
              <a:buFont typeface="Arial MT"/>
              <a:buChar char="•"/>
              <a:tabLst>
                <a:tab pos="241300" algn="l"/>
              </a:tabLst>
            </a:pPr>
            <a:r>
              <a:rPr sz="4300" dirty="0">
                <a:solidFill>
                  <a:srgbClr val="006FC0"/>
                </a:solidFill>
                <a:latin typeface="Calibri"/>
                <a:cs typeface="Calibri"/>
              </a:rPr>
              <a:t>Info</a:t>
            </a:r>
            <a:r>
              <a:rPr sz="4300" spc="-120" dirty="0">
                <a:solidFill>
                  <a:srgbClr val="006FC0"/>
                </a:solidFill>
                <a:latin typeface="Calibri"/>
                <a:cs typeface="Calibri"/>
              </a:rPr>
              <a:t> </a:t>
            </a:r>
            <a:r>
              <a:rPr sz="4300" spc="-60" dirty="0">
                <a:solidFill>
                  <a:srgbClr val="006FC0"/>
                </a:solidFill>
                <a:latin typeface="Calibri"/>
                <a:cs typeface="Calibri"/>
              </a:rPr>
              <a:t>Tech</a:t>
            </a:r>
            <a:r>
              <a:rPr sz="4300" spc="-130" dirty="0">
                <a:solidFill>
                  <a:srgbClr val="006FC0"/>
                </a:solidFill>
                <a:latin typeface="Calibri"/>
                <a:cs typeface="Calibri"/>
              </a:rPr>
              <a:t> </a:t>
            </a:r>
            <a:r>
              <a:rPr sz="4300" dirty="0">
                <a:solidFill>
                  <a:srgbClr val="006FC0"/>
                </a:solidFill>
                <a:latin typeface="Calibri"/>
                <a:cs typeface="Calibri"/>
              </a:rPr>
              <a:t>&amp;</a:t>
            </a:r>
            <a:r>
              <a:rPr sz="4300" spc="-135" dirty="0">
                <a:solidFill>
                  <a:srgbClr val="006FC0"/>
                </a:solidFill>
                <a:latin typeface="Calibri"/>
                <a:cs typeface="Calibri"/>
              </a:rPr>
              <a:t> </a:t>
            </a:r>
            <a:r>
              <a:rPr sz="4300" spc="-25" dirty="0">
                <a:solidFill>
                  <a:srgbClr val="006FC0"/>
                </a:solidFill>
                <a:latin typeface="Calibri"/>
                <a:cs typeface="Calibri"/>
              </a:rPr>
              <a:t>Bio </a:t>
            </a:r>
            <a:r>
              <a:rPr sz="4300" spc="-10" dirty="0">
                <a:solidFill>
                  <a:srgbClr val="006FC0"/>
                </a:solidFill>
                <a:latin typeface="Calibri"/>
                <a:cs typeface="Calibri"/>
              </a:rPr>
              <a:t>Technology.</a:t>
            </a:r>
            <a:endParaRPr sz="43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FFFC8-2270-E3C0-5682-0DBC0EBBD3D5}"/>
              </a:ext>
            </a:extLst>
          </p:cNvPr>
          <p:cNvSpPr>
            <a:spLocks noGrp="1"/>
          </p:cNvSpPr>
          <p:nvPr>
            <p:ph type="title"/>
          </p:nvPr>
        </p:nvSpPr>
        <p:spPr/>
        <p:txBody>
          <a:bodyPr>
            <a:normAutofit/>
          </a:bodyPr>
          <a:lstStyle/>
          <a:p>
            <a:r>
              <a:rPr lang="en-US" sz="3600" b="1" dirty="0">
                <a:solidFill>
                  <a:srgbClr val="FF0000"/>
                </a:solidFill>
              </a:rPr>
              <a:t>Embolism </a:t>
            </a:r>
            <a:r>
              <a:rPr lang="en-US" sz="3600" dirty="0">
                <a:solidFill>
                  <a:srgbClr val="FF0000"/>
                </a:solidFill>
              </a:rPr>
              <a:t>:</a:t>
            </a:r>
          </a:p>
        </p:txBody>
      </p:sp>
      <p:sp>
        <p:nvSpPr>
          <p:cNvPr id="3" name="Content Placeholder 2">
            <a:extLst>
              <a:ext uri="{FF2B5EF4-FFF2-40B4-BE49-F238E27FC236}">
                <a16:creationId xmlns:a16="http://schemas.microsoft.com/office/drawing/2014/main" id="{D3D78B11-7381-DA32-2FB6-AFF7A09EFA58}"/>
              </a:ext>
            </a:extLst>
          </p:cNvPr>
          <p:cNvSpPr>
            <a:spLocks noGrp="1"/>
          </p:cNvSpPr>
          <p:nvPr>
            <p:ph idx="1"/>
          </p:nvPr>
        </p:nvSpPr>
        <p:spPr>
          <a:xfrm>
            <a:off x="4480560" y="706211"/>
            <a:ext cx="6873240" cy="844096"/>
          </a:xfrm>
        </p:spPr>
        <p:txBody>
          <a:bodyPr>
            <a:normAutofit/>
          </a:bodyPr>
          <a:lstStyle/>
          <a:p>
            <a:pPr marL="0" indent="0">
              <a:buNone/>
            </a:pPr>
            <a:r>
              <a:rPr lang="en-US" sz="2000" dirty="0">
                <a:solidFill>
                  <a:srgbClr val="0070C0"/>
                </a:solidFill>
              </a:rPr>
              <a:t>Mechanism: </a:t>
            </a:r>
            <a:r>
              <a:rPr lang="en-US" sz="2000" dirty="0"/>
              <a:t>Detached intravascular mass (solid, liquid, or gas) that occludes downstream vessels.</a:t>
            </a:r>
          </a:p>
          <a:p>
            <a:endParaRPr lang="en-US" dirty="0"/>
          </a:p>
        </p:txBody>
      </p:sp>
      <p:pic>
        <p:nvPicPr>
          <p:cNvPr id="8" name="Picture 7">
            <a:extLst>
              <a:ext uri="{FF2B5EF4-FFF2-40B4-BE49-F238E27FC236}">
                <a16:creationId xmlns:a16="http://schemas.microsoft.com/office/drawing/2014/main" id="{CF48CA0E-3970-47FC-167D-23F892FCE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135" y="3053351"/>
            <a:ext cx="7375563" cy="2087609"/>
          </a:xfrm>
          <a:prstGeom prst="rect">
            <a:avLst/>
          </a:prstGeom>
        </p:spPr>
      </p:pic>
      <p:pic>
        <p:nvPicPr>
          <p:cNvPr id="10" name="Picture 9">
            <a:extLst>
              <a:ext uri="{FF2B5EF4-FFF2-40B4-BE49-F238E27FC236}">
                <a16:creationId xmlns:a16="http://schemas.microsoft.com/office/drawing/2014/main" id="{011F72F3-813F-3A2F-4A86-D46D713000AE}"/>
              </a:ext>
            </a:extLst>
          </p:cNvPr>
          <p:cNvPicPr>
            <a:picLocks noChangeAspect="1"/>
          </p:cNvPicPr>
          <p:nvPr/>
        </p:nvPicPr>
        <p:blipFill>
          <a:blip r:embed="rId3">
            <a:extLst>
              <a:ext uri="{28A0092B-C50C-407E-A947-70E740481C1C}">
                <a14:useLocalDpi xmlns:a14="http://schemas.microsoft.com/office/drawing/2010/main" val="0"/>
              </a:ext>
            </a:extLst>
          </a:blip>
          <a:srcRect t="1" r="1946" b="10405"/>
          <a:stretch>
            <a:fillRect/>
          </a:stretch>
        </p:blipFill>
        <p:spPr>
          <a:xfrm>
            <a:off x="838200" y="2363377"/>
            <a:ext cx="3290207" cy="3467555"/>
          </a:xfrm>
          <a:prstGeom prst="rect">
            <a:avLst/>
          </a:prstGeom>
        </p:spPr>
      </p:pic>
    </p:spTree>
    <p:extLst>
      <p:ext uri="{BB962C8B-B14F-4D97-AF65-F5344CB8AC3E}">
        <p14:creationId xmlns:p14="http://schemas.microsoft.com/office/powerpoint/2010/main" val="3968138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D6914-4C0E-EAB0-67ED-1208FED85F99}"/>
              </a:ext>
            </a:extLst>
          </p:cNvPr>
          <p:cNvSpPr>
            <a:spLocks noGrp="1"/>
          </p:cNvSpPr>
          <p:nvPr>
            <p:ph type="title"/>
          </p:nvPr>
        </p:nvSpPr>
        <p:spPr/>
        <p:txBody>
          <a:bodyPr>
            <a:normAutofit/>
          </a:bodyPr>
          <a:lstStyle/>
          <a:p>
            <a:r>
              <a:rPr lang="en-US" sz="3600" b="1" dirty="0">
                <a:solidFill>
                  <a:srgbClr val="FF0000"/>
                </a:solidFill>
              </a:rPr>
              <a:t>  SHOCK</a:t>
            </a:r>
            <a:r>
              <a:rPr lang="en-US" sz="3600" dirty="0">
                <a:solidFill>
                  <a:srgbClr val="FF0000"/>
                </a:solidFill>
              </a:rPr>
              <a:t> </a:t>
            </a:r>
          </a:p>
        </p:txBody>
      </p:sp>
      <p:sp>
        <p:nvSpPr>
          <p:cNvPr id="3" name="Content Placeholder 2">
            <a:extLst>
              <a:ext uri="{FF2B5EF4-FFF2-40B4-BE49-F238E27FC236}">
                <a16:creationId xmlns:a16="http://schemas.microsoft.com/office/drawing/2014/main" id="{57644281-59F7-3861-517D-698C4CB5368C}"/>
              </a:ext>
            </a:extLst>
          </p:cNvPr>
          <p:cNvSpPr>
            <a:spLocks noGrp="1"/>
          </p:cNvSpPr>
          <p:nvPr>
            <p:ph idx="1"/>
          </p:nvPr>
        </p:nvSpPr>
        <p:spPr>
          <a:xfrm>
            <a:off x="3576320" y="756785"/>
            <a:ext cx="8104777" cy="933903"/>
          </a:xfrm>
        </p:spPr>
        <p:txBody>
          <a:bodyPr/>
          <a:lstStyle/>
          <a:p>
            <a:pPr marL="0" indent="0">
              <a:buNone/>
            </a:pPr>
            <a:r>
              <a:rPr lang="en-US" sz="2000" dirty="0">
                <a:solidFill>
                  <a:srgbClr val="0070C0"/>
                </a:solidFill>
              </a:rPr>
              <a:t>Mechanism: </a:t>
            </a:r>
            <a:r>
              <a:rPr lang="en-US" sz="2000" dirty="0"/>
              <a:t>Systemic hypoperfusion → cellular hypoxia → multi-organ failure</a:t>
            </a:r>
          </a:p>
          <a:p>
            <a:endParaRPr lang="en-US" dirty="0"/>
          </a:p>
        </p:txBody>
      </p:sp>
      <p:pic>
        <p:nvPicPr>
          <p:cNvPr id="5" name="Picture 4">
            <a:extLst>
              <a:ext uri="{FF2B5EF4-FFF2-40B4-BE49-F238E27FC236}">
                <a16:creationId xmlns:a16="http://schemas.microsoft.com/office/drawing/2014/main" id="{E2FD8BBE-74BA-E1E5-2E3B-CC50E2786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474" y="1880235"/>
            <a:ext cx="8213726" cy="4438650"/>
          </a:xfrm>
          <a:prstGeom prst="rect">
            <a:avLst/>
          </a:prstGeom>
        </p:spPr>
      </p:pic>
    </p:spTree>
    <p:extLst>
      <p:ext uri="{BB962C8B-B14F-4D97-AF65-F5344CB8AC3E}">
        <p14:creationId xmlns:p14="http://schemas.microsoft.com/office/powerpoint/2010/main" val="2887720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FDE1-4B2C-E0D9-0AA3-BFD2F7D6AE5C}"/>
              </a:ext>
            </a:extLst>
          </p:cNvPr>
          <p:cNvSpPr>
            <a:spLocks noGrp="1"/>
          </p:cNvSpPr>
          <p:nvPr>
            <p:ph type="title"/>
          </p:nvPr>
        </p:nvSpPr>
        <p:spPr>
          <a:xfrm>
            <a:off x="419617" y="278946"/>
            <a:ext cx="9734550" cy="728889"/>
          </a:xfrm>
        </p:spPr>
        <p:txBody>
          <a:bodyPr>
            <a:noAutofit/>
          </a:bodyPr>
          <a:lstStyle/>
          <a:p>
            <a:pPr algn="ctr"/>
            <a:r>
              <a:rPr lang="en-US" sz="3600" b="1" dirty="0">
                <a:solidFill>
                  <a:srgbClr val="FF0000"/>
                </a:solidFill>
              </a:rPr>
              <a:t>INFLAMMATION AND HEALING :</a:t>
            </a:r>
          </a:p>
        </p:txBody>
      </p:sp>
      <p:pic>
        <p:nvPicPr>
          <p:cNvPr id="4" name="Content Placeholder 3" descr="01-Pathophysiology-inflammation-and-repair-1-2048.jpg">
            <a:extLst>
              <a:ext uri="{FF2B5EF4-FFF2-40B4-BE49-F238E27FC236}">
                <a16:creationId xmlns:a16="http://schemas.microsoft.com/office/drawing/2014/main" id="{1D8039FD-2F4F-FF2A-1239-E42EB3102BF5}"/>
              </a:ext>
            </a:extLst>
          </p:cNvPr>
          <p:cNvPicPr>
            <a:picLocks noGrp="1" noChangeAspect="1"/>
          </p:cNvPicPr>
          <p:nvPr>
            <p:ph idx="1"/>
          </p:nvPr>
        </p:nvPicPr>
        <p:blipFill>
          <a:blip r:embed="rId2"/>
          <a:srcRect l="20247" t="-44189" r="16896" b="44380"/>
          <a:stretch>
            <a:fillRect/>
          </a:stretch>
        </p:blipFill>
        <p:spPr>
          <a:xfrm>
            <a:off x="7657487" y="-749207"/>
            <a:ext cx="3622819" cy="4642630"/>
          </a:xfrm>
          <a:prstGeom prst="rect">
            <a:avLst/>
          </a:prstGeom>
        </p:spPr>
      </p:pic>
      <p:pic>
        <p:nvPicPr>
          <p:cNvPr id="5" name="Picture 4" descr="04-Pathophysiology-inflammation-and-repair-4-2048.jpg">
            <a:extLst>
              <a:ext uri="{FF2B5EF4-FFF2-40B4-BE49-F238E27FC236}">
                <a16:creationId xmlns:a16="http://schemas.microsoft.com/office/drawing/2014/main" id="{826BDDED-CAFE-9D47-2BF2-8A5B597102BD}"/>
              </a:ext>
            </a:extLst>
          </p:cNvPr>
          <p:cNvPicPr>
            <a:picLocks noChangeAspect="1"/>
          </p:cNvPicPr>
          <p:nvPr/>
        </p:nvPicPr>
        <p:blipFill>
          <a:blip r:embed="rId3"/>
          <a:stretch>
            <a:fillRect/>
          </a:stretch>
        </p:blipFill>
        <p:spPr>
          <a:xfrm>
            <a:off x="484414" y="1188721"/>
            <a:ext cx="5611586" cy="5193574"/>
          </a:xfrm>
          <a:prstGeom prst="rect">
            <a:avLst/>
          </a:prstGeom>
        </p:spPr>
      </p:pic>
      <p:pic>
        <p:nvPicPr>
          <p:cNvPr id="6" name="Picture 5" descr="05-Pathophysiology-inflammation-and-repair-5-2048.jpg">
            <a:extLst>
              <a:ext uri="{FF2B5EF4-FFF2-40B4-BE49-F238E27FC236}">
                <a16:creationId xmlns:a16="http://schemas.microsoft.com/office/drawing/2014/main" id="{1272F845-18DA-A23A-F0D3-E248E169DEA1}"/>
              </a:ext>
            </a:extLst>
          </p:cNvPr>
          <p:cNvPicPr>
            <a:picLocks noChangeAspect="1"/>
          </p:cNvPicPr>
          <p:nvPr/>
        </p:nvPicPr>
        <p:blipFill>
          <a:blip r:embed="rId4"/>
          <a:srcRect l="123" t="28690" r="51751" b="37500"/>
          <a:stretch>
            <a:fillRect/>
          </a:stretch>
        </p:blipFill>
        <p:spPr>
          <a:xfrm>
            <a:off x="7384854" y="4808289"/>
            <a:ext cx="2987286" cy="1574006"/>
          </a:xfrm>
          <a:prstGeom prst="rect">
            <a:avLst/>
          </a:prstGeom>
        </p:spPr>
      </p:pic>
      <p:sp>
        <p:nvSpPr>
          <p:cNvPr id="7" name="TextBox 6">
            <a:extLst>
              <a:ext uri="{FF2B5EF4-FFF2-40B4-BE49-F238E27FC236}">
                <a16:creationId xmlns:a16="http://schemas.microsoft.com/office/drawing/2014/main" id="{3E067A00-FA54-ABD5-603D-AB9681EE5DD2}"/>
              </a:ext>
            </a:extLst>
          </p:cNvPr>
          <p:cNvSpPr txBox="1"/>
          <p:nvPr/>
        </p:nvSpPr>
        <p:spPr>
          <a:xfrm>
            <a:off x="7384854" y="4370739"/>
            <a:ext cx="2551339" cy="369332"/>
          </a:xfrm>
          <a:prstGeom prst="rect">
            <a:avLst/>
          </a:prstGeom>
          <a:noFill/>
        </p:spPr>
        <p:txBody>
          <a:bodyPr wrap="square" rtlCol="0">
            <a:spAutoFit/>
          </a:bodyPr>
          <a:lstStyle/>
          <a:p>
            <a:r>
              <a:rPr lang="en-US" b="1" i="1" dirty="0">
                <a:highlight>
                  <a:srgbClr val="C0C0C0"/>
                </a:highlight>
              </a:rPr>
              <a:t>Signs of Inflammation </a:t>
            </a:r>
          </a:p>
        </p:txBody>
      </p:sp>
    </p:spTree>
    <p:extLst>
      <p:ext uri="{BB962C8B-B14F-4D97-AF65-F5344CB8AC3E}">
        <p14:creationId xmlns:p14="http://schemas.microsoft.com/office/powerpoint/2010/main" val="2187349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6-Pathophysiology-inflammation-and-repair-6-2048.jpg">
            <a:extLst>
              <a:ext uri="{FF2B5EF4-FFF2-40B4-BE49-F238E27FC236}">
                <a16:creationId xmlns:a16="http://schemas.microsoft.com/office/drawing/2014/main" id="{65DF9614-1CDC-59DC-06B5-DC2DCAD1EFC2}"/>
              </a:ext>
            </a:extLst>
          </p:cNvPr>
          <p:cNvPicPr>
            <a:picLocks noChangeAspect="1"/>
          </p:cNvPicPr>
          <p:nvPr/>
        </p:nvPicPr>
        <p:blipFill>
          <a:blip r:embed="rId2"/>
          <a:stretch>
            <a:fillRect/>
          </a:stretch>
        </p:blipFill>
        <p:spPr>
          <a:xfrm>
            <a:off x="217714" y="693965"/>
            <a:ext cx="5878286" cy="5621109"/>
          </a:xfrm>
          <a:prstGeom prst="rect">
            <a:avLst/>
          </a:prstGeom>
        </p:spPr>
      </p:pic>
      <p:pic>
        <p:nvPicPr>
          <p:cNvPr id="5" name="Picture 4" descr="07-Pathophysiology-inflammation-and-repair-7-2048.jpg">
            <a:extLst>
              <a:ext uri="{FF2B5EF4-FFF2-40B4-BE49-F238E27FC236}">
                <a16:creationId xmlns:a16="http://schemas.microsoft.com/office/drawing/2014/main" id="{6E63C456-41E6-88EA-61D6-253389055E7F}"/>
              </a:ext>
            </a:extLst>
          </p:cNvPr>
          <p:cNvPicPr>
            <a:picLocks noChangeAspect="1"/>
          </p:cNvPicPr>
          <p:nvPr/>
        </p:nvPicPr>
        <p:blipFill>
          <a:blip r:embed="rId3"/>
          <a:stretch>
            <a:fillRect/>
          </a:stretch>
        </p:blipFill>
        <p:spPr>
          <a:xfrm>
            <a:off x="6339840" y="441145"/>
            <a:ext cx="5128261" cy="3846195"/>
          </a:xfrm>
          <a:prstGeom prst="rect">
            <a:avLst/>
          </a:prstGeom>
        </p:spPr>
      </p:pic>
      <p:pic>
        <p:nvPicPr>
          <p:cNvPr id="2" name="Picture 1" descr="11-Pathophysiology-inflammation-and-repair-11-2048.jpg">
            <a:extLst>
              <a:ext uri="{FF2B5EF4-FFF2-40B4-BE49-F238E27FC236}">
                <a16:creationId xmlns:a16="http://schemas.microsoft.com/office/drawing/2014/main" id="{C0A647A1-8E57-D824-054A-E40E6D355840}"/>
              </a:ext>
            </a:extLst>
          </p:cNvPr>
          <p:cNvPicPr>
            <a:picLocks noChangeAspect="1"/>
          </p:cNvPicPr>
          <p:nvPr/>
        </p:nvPicPr>
        <p:blipFill>
          <a:blip r:embed="rId4"/>
          <a:srcRect l="-911" t="-27357" r="911" b="27357"/>
          <a:stretch>
            <a:fillRect/>
          </a:stretch>
        </p:blipFill>
        <p:spPr>
          <a:xfrm>
            <a:off x="6339840" y="2734346"/>
            <a:ext cx="5052332" cy="3789248"/>
          </a:xfrm>
          <a:prstGeom prst="rect">
            <a:avLst/>
          </a:prstGeom>
        </p:spPr>
      </p:pic>
    </p:spTree>
    <p:extLst>
      <p:ext uri="{BB962C8B-B14F-4D97-AF65-F5344CB8AC3E}">
        <p14:creationId xmlns:p14="http://schemas.microsoft.com/office/powerpoint/2010/main" val="2111213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6-Pathophysiology-inflammation-and-repair-16-2048.jpg">
            <a:extLst>
              <a:ext uri="{FF2B5EF4-FFF2-40B4-BE49-F238E27FC236}">
                <a16:creationId xmlns:a16="http://schemas.microsoft.com/office/drawing/2014/main" id="{120DA698-B4E5-F0FF-96B6-88D216D4FE29}"/>
              </a:ext>
            </a:extLst>
          </p:cNvPr>
          <p:cNvPicPr>
            <a:picLocks noChangeAspect="1"/>
          </p:cNvPicPr>
          <p:nvPr/>
        </p:nvPicPr>
        <p:blipFill>
          <a:blip r:embed="rId2"/>
          <a:stretch>
            <a:fillRect/>
          </a:stretch>
        </p:blipFill>
        <p:spPr>
          <a:xfrm>
            <a:off x="-327921" y="286230"/>
            <a:ext cx="6673808" cy="4859633"/>
          </a:xfrm>
          <a:prstGeom prst="rect">
            <a:avLst/>
          </a:prstGeom>
        </p:spPr>
      </p:pic>
      <p:sp>
        <p:nvSpPr>
          <p:cNvPr id="5" name="TextBox 4">
            <a:extLst>
              <a:ext uri="{FF2B5EF4-FFF2-40B4-BE49-F238E27FC236}">
                <a16:creationId xmlns:a16="http://schemas.microsoft.com/office/drawing/2014/main" id="{B5917556-F652-84EB-9D5A-81BB216DBFF8}"/>
              </a:ext>
            </a:extLst>
          </p:cNvPr>
          <p:cNvSpPr txBox="1"/>
          <p:nvPr/>
        </p:nvSpPr>
        <p:spPr>
          <a:xfrm>
            <a:off x="6096000" y="680026"/>
            <a:ext cx="5686424" cy="5632311"/>
          </a:xfrm>
          <a:prstGeom prst="rect">
            <a:avLst/>
          </a:prstGeom>
          <a:noFill/>
        </p:spPr>
        <p:txBody>
          <a:bodyPr wrap="square" rtlCol="0">
            <a:spAutoFit/>
          </a:bodyPr>
          <a:lstStyle/>
          <a:p>
            <a:r>
              <a:rPr lang="en-US" b="1" dirty="0">
                <a:solidFill>
                  <a:srgbClr val="FF0000"/>
                </a:solidFill>
              </a:rPr>
              <a:t>Ayurvedic View of Inflammation</a:t>
            </a:r>
            <a:endParaRPr lang="en-US" dirty="0">
              <a:solidFill>
                <a:srgbClr val="FF0000"/>
              </a:solidFill>
            </a:endParaRPr>
          </a:p>
          <a:p>
            <a:pPr lvl="0"/>
            <a:endParaRPr lang="en-US" dirty="0"/>
          </a:p>
          <a:p>
            <a:pPr lvl="0"/>
            <a:endParaRPr lang="en-US" dirty="0"/>
          </a:p>
          <a:p>
            <a:pPr lvl="0"/>
            <a:r>
              <a:rPr lang="en-US" dirty="0"/>
              <a:t>The concept of </a:t>
            </a:r>
            <a:r>
              <a:rPr lang="en-US" dirty="0" err="1"/>
              <a:t>shotha</a:t>
            </a:r>
            <a:r>
              <a:rPr lang="en-US" dirty="0"/>
              <a:t> where </a:t>
            </a:r>
          </a:p>
          <a:p>
            <a:r>
              <a:rPr lang="en-US" i="1" dirty="0" err="1"/>
              <a:t>Aama</a:t>
            </a:r>
            <a:r>
              <a:rPr lang="en-US" dirty="0"/>
              <a:t> as a toxic waste blocking </a:t>
            </a:r>
            <a:r>
              <a:rPr lang="en-US" i="1" dirty="0"/>
              <a:t>Srotas</a:t>
            </a:r>
            <a:r>
              <a:rPr lang="en-US" dirty="0"/>
              <a:t> (micro-channels) is believed to be the root cause of metabolic and degenerative diseases.</a:t>
            </a:r>
          </a:p>
          <a:p>
            <a:pPr lvl="0"/>
            <a:r>
              <a:rPr lang="en-US" b="1" dirty="0">
                <a:solidFill>
                  <a:srgbClr val="FF0000"/>
                </a:solidFill>
              </a:rPr>
              <a:t>Etiology (Causes):</a:t>
            </a:r>
            <a:endParaRPr lang="en-US" dirty="0">
              <a:solidFill>
                <a:srgbClr val="FF0000"/>
              </a:solidFill>
            </a:endParaRPr>
          </a:p>
          <a:p>
            <a:pPr lvl="1"/>
            <a:r>
              <a:rPr lang="en-US" b="1" dirty="0" err="1">
                <a:solidFill>
                  <a:srgbClr val="FF0000"/>
                </a:solidFill>
              </a:rPr>
              <a:t>Srotodushti</a:t>
            </a:r>
            <a:r>
              <a:rPr lang="en-US" b="1" dirty="0">
                <a:solidFill>
                  <a:srgbClr val="FF0000"/>
                </a:solidFill>
              </a:rPr>
              <a:t>:</a:t>
            </a:r>
            <a:r>
              <a:rPr lang="en-US" dirty="0">
                <a:solidFill>
                  <a:srgbClr val="FF0000"/>
                </a:solidFill>
              </a:rPr>
              <a:t> </a:t>
            </a:r>
            <a:r>
              <a:rPr lang="en-US" dirty="0"/>
              <a:t>Vitiation or clogging of micro-channels.</a:t>
            </a:r>
          </a:p>
          <a:p>
            <a:pPr lvl="1"/>
            <a:r>
              <a:rPr lang="en-US" b="1" dirty="0" err="1">
                <a:solidFill>
                  <a:srgbClr val="002060"/>
                </a:solidFill>
              </a:rPr>
              <a:t>Aama</a:t>
            </a:r>
            <a:r>
              <a:rPr lang="en-US" b="1" dirty="0">
                <a:solidFill>
                  <a:srgbClr val="002060"/>
                </a:solidFill>
              </a:rPr>
              <a:t>:</a:t>
            </a:r>
            <a:r>
              <a:rPr lang="en-US" dirty="0">
                <a:solidFill>
                  <a:srgbClr val="002060"/>
                </a:solidFill>
              </a:rPr>
              <a:t> </a:t>
            </a:r>
            <a:r>
              <a:rPr lang="en-US" dirty="0"/>
              <a:t>Toxic by-product of improper digestion that obstructs micro-channels and is considered pro-inflammatory.</a:t>
            </a:r>
          </a:p>
          <a:p>
            <a:pPr lvl="1"/>
            <a:r>
              <a:rPr lang="en-US" b="1" dirty="0">
                <a:solidFill>
                  <a:srgbClr val="00B050"/>
                </a:solidFill>
              </a:rPr>
              <a:t>Classification of </a:t>
            </a:r>
            <a:r>
              <a:rPr lang="en-US" b="1" i="1" dirty="0" err="1">
                <a:solidFill>
                  <a:srgbClr val="00B050"/>
                </a:solidFill>
              </a:rPr>
              <a:t>Shotha</a:t>
            </a:r>
            <a:r>
              <a:rPr lang="en-US" b="1" dirty="0">
                <a:solidFill>
                  <a:srgbClr val="00B050"/>
                </a:solidFill>
              </a:rPr>
              <a:t>:</a:t>
            </a:r>
            <a:r>
              <a:rPr lang="en-US" dirty="0">
                <a:solidFill>
                  <a:srgbClr val="00B050"/>
                </a:solidFill>
              </a:rPr>
              <a:t> </a:t>
            </a:r>
            <a:r>
              <a:rPr lang="en-US" dirty="0"/>
              <a:t>Divided into </a:t>
            </a:r>
            <a:r>
              <a:rPr lang="en-US" i="1" dirty="0"/>
              <a:t>Nija</a:t>
            </a:r>
            <a:r>
              <a:rPr lang="en-US" dirty="0"/>
              <a:t> (intrinsic) and </a:t>
            </a:r>
            <a:r>
              <a:rPr lang="en-US" i="1" dirty="0" err="1"/>
              <a:t>Agantuja</a:t>
            </a:r>
            <a:r>
              <a:rPr lang="en-US" dirty="0"/>
              <a:t> (exogenous) based on cause.</a:t>
            </a:r>
          </a:p>
          <a:p>
            <a:pPr lvl="1"/>
            <a:r>
              <a:rPr lang="en-US" b="1" dirty="0">
                <a:solidFill>
                  <a:srgbClr val="FF0000"/>
                </a:solidFill>
              </a:rPr>
              <a:t>Exogenous Causes:</a:t>
            </a:r>
            <a:r>
              <a:rPr lang="en-US" dirty="0">
                <a:solidFill>
                  <a:srgbClr val="FF0000"/>
                </a:solidFill>
              </a:rPr>
              <a:t> </a:t>
            </a:r>
            <a:r>
              <a:rPr lang="en-US" dirty="0"/>
              <a:t>Trauma (</a:t>
            </a:r>
            <a:r>
              <a:rPr lang="en-US" i="1" dirty="0" err="1"/>
              <a:t>Abhighata</a:t>
            </a:r>
            <a:r>
              <a:rPr lang="en-US" dirty="0"/>
              <a:t>), allergies, infection (</a:t>
            </a:r>
            <a:r>
              <a:rPr lang="en-US" i="1" dirty="0"/>
              <a:t>Krimi</a:t>
            </a:r>
            <a:r>
              <a:rPr lang="en-US" dirty="0"/>
              <a:t>), toxicity (</a:t>
            </a:r>
            <a:r>
              <a:rPr lang="en-US" i="1" dirty="0"/>
              <a:t>Visha</a:t>
            </a:r>
            <a:r>
              <a:rPr lang="en-US" dirty="0"/>
              <a:t>), burns (</a:t>
            </a:r>
            <a:r>
              <a:rPr lang="en-US" i="1" dirty="0"/>
              <a:t>Dahana</a:t>
            </a:r>
            <a:r>
              <a:rPr lang="en-US" dirty="0"/>
              <a:t>), and climatic changes.</a:t>
            </a:r>
          </a:p>
          <a:p>
            <a:r>
              <a:rPr lang="en-US" b="1" dirty="0">
                <a:solidFill>
                  <a:srgbClr val="00B0F0"/>
                </a:solidFill>
              </a:rPr>
              <a:t>Endogenous Causes:</a:t>
            </a:r>
            <a:r>
              <a:rPr lang="en-US" dirty="0">
                <a:solidFill>
                  <a:srgbClr val="00B0F0"/>
                </a:solidFill>
              </a:rPr>
              <a:t> </a:t>
            </a:r>
            <a:r>
              <a:rPr lang="en-US" dirty="0"/>
              <a:t>Complications of other diseases, not undergoing detoxification, skin diseases, suppression of natural urges, and improper diet</a:t>
            </a:r>
          </a:p>
        </p:txBody>
      </p:sp>
      <p:sp>
        <p:nvSpPr>
          <p:cNvPr id="9" name="Oval 8">
            <a:extLst>
              <a:ext uri="{FF2B5EF4-FFF2-40B4-BE49-F238E27FC236}">
                <a16:creationId xmlns:a16="http://schemas.microsoft.com/office/drawing/2014/main" id="{891B1B0F-EC20-E057-F609-FA46F16AEA9F}"/>
              </a:ext>
            </a:extLst>
          </p:cNvPr>
          <p:cNvSpPr/>
          <p:nvPr/>
        </p:nvSpPr>
        <p:spPr>
          <a:xfrm>
            <a:off x="409576" y="5050571"/>
            <a:ext cx="5549901" cy="2296160"/>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hi-IN" sz="1600" dirty="0">
                <a:solidFill>
                  <a:srgbClr val="FF0000"/>
                </a:solidFill>
              </a:rPr>
              <a:t>बाह्याः सिराः प्राप्य यदा कफासृक्पित्तानि सन्दूषयतीह वायुः</a:t>
            </a:r>
            <a:r>
              <a:rPr lang="en-US" sz="1600" dirty="0">
                <a:solidFill>
                  <a:srgbClr val="FF0000"/>
                </a:solidFill>
              </a:rPr>
              <a:t>|</a:t>
            </a:r>
            <a:br>
              <a:rPr lang="en-US" sz="1600" dirty="0">
                <a:solidFill>
                  <a:srgbClr val="FF0000"/>
                </a:solidFill>
              </a:rPr>
            </a:br>
            <a:r>
              <a:rPr lang="hi-IN" sz="1600" dirty="0">
                <a:solidFill>
                  <a:srgbClr val="FF0000"/>
                </a:solidFill>
              </a:rPr>
              <a:t>तैर्बद्धमार्गः स तदा विसर्पन्नुत्सेधलिङ्गं श्वयथुं करोति||८||</a:t>
            </a:r>
            <a:endParaRPr lang="en-US" sz="1600" dirty="0">
              <a:solidFill>
                <a:srgbClr val="FF0000"/>
              </a:solidFill>
            </a:endParaRPr>
          </a:p>
          <a:p>
            <a:pPr algn="ctr"/>
            <a:endParaRPr lang="en-US" sz="1600" dirty="0">
              <a:solidFill>
                <a:srgbClr val="FF0000"/>
              </a:solidFill>
            </a:endParaRPr>
          </a:p>
        </p:txBody>
      </p:sp>
    </p:spTree>
    <p:extLst>
      <p:ext uri="{BB962C8B-B14F-4D97-AF65-F5344CB8AC3E}">
        <p14:creationId xmlns:p14="http://schemas.microsoft.com/office/powerpoint/2010/main" val="16600250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E371-7B12-BF10-2CEA-A395F5E7EC29}"/>
              </a:ext>
            </a:extLst>
          </p:cNvPr>
          <p:cNvSpPr>
            <a:spLocks noGrp="1"/>
          </p:cNvSpPr>
          <p:nvPr>
            <p:ph type="title"/>
          </p:nvPr>
        </p:nvSpPr>
        <p:spPr>
          <a:xfrm>
            <a:off x="846696" y="236854"/>
            <a:ext cx="2552700" cy="911225"/>
          </a:xfrm>
        </p:spPr>
        <p:txBody>
          <a:bodyPr>
            <a:normAutofit/>
          </a:bodyPr>
          <a:lstStyle/>
          <a:p>
            <a:r>
              <a:rPr lang="en-US" sz="3600" b="1" dirty="0">
                <a:solidFill>
                  <a:srgbClr val="FF0000"/>
                </a:solidFill>
              </a:rPr>
              <a:t>HEALING :</a:t>
            </a:r>
          </a:p>
        </p:txBody>
      </p:sp>
      <p:pic>
        <p:nvPicPr>
          <p:cNvPr id="4" name="Picture 3" descr="21-Pathophysiology-inflammation-and-repair-21-2048.jpg">
            <a:extLst>
              <a:ext uri="{FF2B5EF4-FFF2-40B4-BE49-F238E27FC236}">
                <a16:creationId xmlns:a16="http://schemas.microsoft.com/office/drawing/2014/main" id="{08F30EAF-048D-63DA-4FC3-8C53CF1EBFE2}"/>
              </a:ext>
            </a:extLst>
          </p:cNvPr>
          <p:cNvPicPr>
            <a:picLocks noChangeAspect="1"/>
          </p:cNvPicPr>
          <p:nvPr/>
        </p:nvPicPr>
        <p:blipFill>
          <a:blip r:embed="rId2"/>
          <a:stretch>
            <a:fillRect/>
          </a:stretch>
        </p:blipFill>
        <p:spPr>
          <a:xfrm>
            <a:off x="390525" y="1066801"/>
            <a:ext cx="5848350" cy="5378130"/>
          </a:xfrm>
          <a:prstGeom prst="rect">
            <a:avLst/>
          </a:prstGeom>
        </p:spPr>
      </p:pic>
      <p:pic>
        <p:nvPicPr>
          <p:cNvPr id="5" name="Picture 4" descr="28-Pathophysiology-inflammation-and-repair-28-2048.jpg">
            <a:extLst>
              <a:ext uri="{FF2B5EF4-FFF2-40B4-BE49-F238E27FC236}">
                <a16:creationId xmlns:a16="http://schemas.microsoft.com/office/drawing/2014/main" id="{F0AB63A5-A216-771B-C99A-6720900F17BA}"/>
              </a:ext>
            </a:extLst>
          </p:cNvPr>
          <p:cNvPicPr>
            <a:picLocks noChangeAspect="1"/>
          </p:cNvPicPr>
          <p:nvPr/>
        </p:nvPicPr>
        <p:blipFill>
          <a:blip r:embed="rId3"/>
          <a:stretch>
            <a:fillRect/>
          </a:stretch>
        </p:blipFill>
        <p:spPr>
          <a:xfrm>
            <a:off x="6211145" y="1148079"/>
            <a:ext cx="5980855" cy="5140961"/>
          </a:xfrm>
          <a:prstGeom prst="rect">
            <a:avLst/>
          </a:prstGeom>
        </p:spPr>
      </p:pic>
    </p:spTree>
    <p:extLst>
      <p:ext uri="{BB962C8B-B14F-4D97-AF65-F5344CB8AC3E}">
        <p14:creationId xmlns:p14="http://schemas.microsoft.com/office/powerpoint/2010/main" val="4172166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5-Pathophysiology-inflammation-and-repair-25-2048.jpg">
            <a:extLst>
              <a:ext uri="{FF2B5EF4-FFF2-40B4-BE49-F238E27FC236}">
                <a16:creationId xmlns:a16="http://schemas.microsoft.com/office/drawing/2014/main" id="{9731343F-9551-DA81-FDBE-BABC875721BF}"/>
              </a:ext>
            </a:extLst>
          </p:cNvPr>
          <p:cNvPicPr>
            <a:picLocks noChangeAspect="1"/>
          </p:cNvPicPr>
          <p:nvPr/>
        </p:nvPicPr>
        <p:blipFill>
          <a:blip r:embed="rId2"/>
          <a:stretch>
            <a:fillRect/>
          </a:stretch>
        </p:blipFill>
        <p:spPr>
          <a:xfrm>
            <a:off x="91440" y="762000"/>
            <a:ext cx="5801784" cy="5567680"/>
          </a:xfrm>
          <a:prstGeom prst="rect">
            <a:avLst/>
          </a:prstGeom>
        </p:spPr>
      </p:pic>
      <p:pic>
        <p:nvPicPr>
          <p:cNvPr id="5" name="Picture 4" descr="26-Pathophysiology-inflammation-and-repair-26-2048.jpg">
            <a:extLst>
              <a:ext uri="{FF2B5EF4-FFF2-40B4-BE49-F238E27FC236}">
                <a16:creationId xmlns:a16="http://schemas.microsoft.com/office/drawing/2014/main" id="{B5C7EDEB-6FF8-37C3-80D6-1571EFD3DC60}"/>
              </a:ext>
            </a:extLst>
          </p:cNvPr>
          <p:cNvPicPr>
            <a:picLocks noChangeAspect="1"/>
          </p:cNvPicPr>
          <p:nvPr/>
        </p:nvPicPr>
        <p:blipFill>
          <a:blip r:embed="rId3"/>
          <a:stretch>
            <a:fillRect/>
          </a:stretch>
        </p:blipFill>
        <p:spPr>
          <a:xfrm>
            <a:off x="5913968" y="762001"/>
            <a:ext cx="6039908" cy="5567680"/>
          </a:xfrm>
          <a:prstGeom prst="rect">
            <a:avLst/>
          </a:prstGeom>
        </p:spPr>
      </p:pic>
    </p:spTree>
    <p:extLst>
      <p:ext uri="{BB962C8B-B14F-4D97-AF65-F5344CB8AC3E}">
        <p14:creationId xmlns:p14="http://schemas.microsoft.com/office/powerpoint/2010/main" val="358456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A791-E888-0710-6177-1E695E47B4F9}"/>
              </a:ext>
            </a:extLst>
          </p:cNvPr>
          <p:cNvSpPr>
            <a:spLocks noGrp="1"/>
          </p:cNvSpPr>
          <p:nvPr>
            <p:ph type="title"/>
          </p:nvPr>
        </p:nvSpPr>
        <p:spPr>
          <a:xfrm>
            <a:off x="426720" y="365125"/>
            <a:ext cx="11247120" cy="1057275"/>
          </a:xfrm>
        </p:spPr>
        <p:txBody>
          <a:bodyPr>
            <a:noAutofit/>
          </a:bodyPr>
          <a:lstStyle/>
          <a:p>
            <a:pPr algn="ctr"/>
            <a:r>
              <a:rPr lang="en-US" sz="3200" b="1" dirty="0">
                <a:solidFill>
                  <a:srgbClr val="FF0000"/>
                </a:solidFill>
              </a:rPr>
              <a:t>INFECTIOUS AND PARASITIC DISEASEAS IN AYURVEDA:</a:t>
            </a:r>
          </a:p>
        </p:txBody>
      </p:sp>
      <p:sp>
        <p:nvSpPr>
          <p:cNvPr id="3" name="Content Placeholder 2">
            <a:extLst>
              <a:ext uri="{FF2B5EF4-FFF2-40B4-BE49-F238E27FC236}">
                <a16:creationId xmlns:a16="http://schemas.microsoft.com/office/drawing/2014/main" id="{D829DFC1-1915-49E0-6714-9FFA7094E65E}"/>
              </a:ext>
            </a:extLst>
          </p:cNvPr>
          <p:cNvSpPr>
            <a:spLocks noGrp="1"/>
          </p:cNvSpPr>
          <p:nvPr>
            <p:ph idx="1"/>
          </p:nvPr>
        </p:nvSpPr>
        <p:spPr>
          <a:xfrm>
            <a:off x="5242560" y="1825625"/>
            <a:ext cx="6111240" cy="4667250"/>
          </a:xfrm>
        </p:spPr>
        <p:txBody>
          <a:bodyPr>
            <a:noAutofit/>
          </a:bodyPr>
          <a:lstStyle/>
          <a:p>
            <a:pPr lvl="0">
              <a:lnSpc>
                <a:spcPct val="150000"/>
              </a:lnSpc>
            </a:pPr>
            <a:r>
              <a:rPr lang="en-US" sz="2400" dirty="0"/>
              <a:t>The concepts of </a:t>
            </a:r>
            <a:r>
              <a:rPr lang="en-US" sz="2400" i="1" dirty="0" err="1">
                <a:solidFill>
                  <a:srgbClr val="00B0F0"/>
                </a:solidFill>
              </a:rPr>
              <a:t>aagantuja</a:t>
            </a:r>
            <a:r>
              <a:rPr lang="en-US" sz="2400" i="1" dirty="0">
                <a:solidFill>
                  <a:srgbClr val="00B0F0"/>
                </a:solidFill>
              </a:rPr>
              <a:t> </a:t>
            </a:r>
            <a:r>
              <a:rPr lang="en-US" sz="2400" i="1" dirty="0" err="1">
                <a:solidFill>
                  <a:srgbClr val="00B0F0"/>
                </a:solidFill>
              </a:rPr>
              <a:t>vyadhi</a:t>
            </a:r>
            <a:r>
              <a:rPr lang="en-US" sz="2400" dirty="0">
                <a:solidFill>
                  <a:srgbClr val="00B0F0"/>
                </a:solidFill>
              </a:rPr>
              <a:t> </a:t>
            </a:r>
            <a:r>
              <a:rPr lang="en-US" sz="2400" dirty="0"/>
              <a:t>(exogenous diseases) and</a:t>
            </a:r>
            <a:r>
              <a:rPr lang="en-US" sz="2400" dirty="0">
                <a:solidFill>
                  <a:srgbClr val="00B0F0"/>
                </a:solidFill>
              </a:rPr>
              <a:t> </a:t>
            </a:r>
            <a:r>
              <a:rPr lang="en-US" sz="2400" i="1" dirty="0">
                <a:solidFill>
                  <a:srgbClr val="00B0F0"/>
                </a:solidFill>
              </a:rPr>
              <a:t>krimi</a:t>
            </a:r>
            <a:r>
              <a:rPr lang="en-US" sz="2400" dirty="0">
                <a:solidFill>
                  <a:srgbClr val="00B0F0"/>
                </a:solidFill>
              </a:rPr>
              <a:t> </a:t>
            </a:r>
            <a:r>
              <a:rPr lang="en-US" sz="2400" dirty="0"/>
              <a:t>(microbes) are closely related to infectious diseases.</a:t>
            </a:r>
            <a:r>
              <a:rPr lang="en-US" sz="2400" baseline="30000" dirty="0"/>
              <a:t>2</a:t>
            </a:r>
            <a:endParaRPr lang="en-US" sz="2400" dirty="0"/>
          </a:p>
          <a:p>
            <a:pPr lvl="0">
              <a:lnSpc>
                <a:spcPct val="150000"/>
              </a:lnSpc>
            </a:pPr>
            <a:r>
              <a:rPr lang="en-US" sz="2400" dirty="0"/>
              <a:t>According to Ayurveda, a disease is an altered state of </a:t>
            </a:r>
            <a:r>
              <a:rPr lang="en-US" sz="2400" i="1" dirty="0"/>
              <a:t>doshas</a:t>
            </a:r>
            <a:r>
              <a:rPr lang="en-US" sz="2400" dirty="0"/>
              <a:t> (body elements).</a:t>
            </a:r>
            <a:r>
              <a:rPr lang="en-US" sz="2400" baseline="30000" dirty="0"/>
              <a:t>3</a:t>
            </a:r>
            <a:endParaRPr lang="en-US" sz="2400" dirty="0"/>
          </a:p>
          <a:p>
            <a:pPr>
              <a:lnSpc>
                <a:spcPct val="150000"/>
              </a:lnSpc>
            </a:pPr>
            <a:r>
              <a:rPr lang="en-US" sz="2400" dirty="0"/>
              <a:t>Even in microbial diseases, the state of the </a:t>
            </a:r>
            <a:r>
              <a:rPr lang="en-US" sz="2400" i="1" dirty="0"/>
              <a:t>doshas</a:t>
            </a:r>
            <a:r>
              <a:rPr lang="en-US" sz="2400" dirty="0"/>
              <a:t> is crucial for the disease's occurrence and management</a:t>
            </a:r>
          </a:p>
        </p:txBody>
      </p:sp>
      <p:pic>
        <p:nvPicPr>
          <p:cNvPr id="5" name="Picture 4">
            <a:extLst>
              <a:ext uri="{FF2B5EF4-FFF2-40B4-BE49-F238E27FC236}">
                <a16:creationId xmlns:a16="http://schemas.microsoft.com/office/drawing/2014/main" id="{EE7AEF2C-F157-A317-F413-BF8321692400}"/>
              </a:ext>
            </a:extLst>
          </p:cNvPr>
          <p:cNvPicPr>
            <a:picLocks noChangeAspect="1"/>
          </p:cNvPicPr>
          <p:nvPr/>
        </p:nvPicPr>
        <p:blipFill>
          <a:blip r:embed="rId2"/>
          <a:srcRect l="53753"/>
          <a:stretch>
            <a:fillRect/>
          </a:stretch>
        </p:blipFill>
        <p:spPr>
          <a:xfrm>
            <a:off x="1000115" y="1825625"/>
            <a:ext cx="3521085" cy="3467735"/>
          </a:xfrm>
          <a:prstGeom prst="rect">
            <a:avLst/>
          </a:prstGeom>
        </p:spPr>
      </p:pic>
    </p:spTree>
    <p:extLst>
      <p:ext uri="{BB962C8B-B14F-4D97-AF65-F5344CB8AC3E}">
        <p14:creationId xmlns:p14="http://schemas.microsoft.com/office/powerpoint/2010/main" val="1954941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C8B88-9E39-4BD2-C7E5-0B78B72ADF42}"/>
              </a:ext>
            </a:extLst>
          </p:cNvPr>
          <p:cNvSpPr>
            <a:spLocks noGrp="1"/>
          </p:cNvSpPr>
          <p:nvPr>
            <p:ph type="title"/>
          </p:nvPr>
        </p:nvSpPr>
        <p:spPr>
          <a:xfrm>
            <a:off x="838200" y="325121"/>
            <a:ext cx="10744200" cy="1365568"/>
          </a:xfrm>
        </p:spPr>
        <p:txBody>
          <a:bodyPr>
            <a:normAutofit/>
          </a:bodyPr>
          <a:lstStyle/>
          <a:p>
            <a:r>
              <a:rPr lang="hi-IN" sz="2000" dirty="0">
                <a:solidFill>
                  <a:srgbClr val="FF0000"/>
                </a:solidFill>
              </a:rPr>
              <a:t>प्रसंगाद् गात्रसंस्पर्शान्निस्वासात्सहभोजनात् । सहशय्याऽऽसनाच्चापि वस्त्रमाल्यानुलेपनात् ॥ कुष्ठं ज्वरश्च शोषश्च नेत्राभिष्यन्द एव च। औपसर्गिकरोगाश्च संक्रामन्ति नरान्नरम् ॥ (सु सं नि ५/३३-३४)</a:t>
            </a:r>
            <a:endParaRPr lang="en-US" sz="2000" dirty="0">
              <a:solidFill>
                <a:srgbClr val="FF0000"/>
              </a:solidFill>
            </a:endParaRPr>
          </a:p>
        </p:txBody>
      </p:sp>
      <p:sp>
        <p:nvSpPr>
          <p:cNvPr id="3" name="Content Placeholder 2">
            <a:extLst>
              <a:ext uri="{FF2B5EF4-FFF2-40B4-BE49-F238E27FC236}">
                <a16:creationId xmlns:a16="http://schemas.microsoft.com/office/drawing/2014/main" id="{A57AB9F7-4ED5-394D-63E9-3270DD5C14D6}"/>
              </a:ext>
            </a:extLst>
          </p:cNvPr>
          <p:cNvSpPr>
            <a:spLocks noGrp="1"/>
          </p:cNvSpPr>
          <p:nvPr>
            <p:ph idx="1"/>
          </p:nvPr>
        </p:nvSpPr>
        <p:spPr/>
        <p:txBody>
          <a:bodyPr>
            <a:normAutofit/>
          </a:bodyPr>
          <a:lstStyle/>
          <a:p>
            <a:pPr lvl="0">
              <a:lnSpc>
                <a:spcPct val="150000"/>
              </a:lnSpc>
            </a:pPr>
            <a:r>
              <a:rPr lang="en-US" sz="2000" dirty="0"/>
              <a:t>Acharya Susruta described diseases like </a:t>
            </a:r>
            <a:r>
              <a:rPr lang="en-US" sz="2000" i="1" dirty="0" err="1"/>
              <a:t>kustha</a:t>
            </a:r>
            <a:r>
              <a:rPr lang="en-US" sz="2000" dirty="0"/>
              <a:t> (leprosy), </a:t>
            </a:r>
            <a:r>
              <a:rPr lang="en-US" sz="2000" i="1" dirty="0" err="1"/>
              <a:t>jwara</a:t>
            </a:r>
            <a:r>
              <a:rPr lang="en-US" sz="2000" dirty="0"/>
              <a:t> (fever), </a:t>
            </a:r>
            <a:r>
              <a:rPr lang="en-US" sz="2000" i="1" dirty="0" err="1"/>
              <a:t>shosha</a:t>
            </a:r>
            <a:r>
              <a:rPr lang="en-US" sz="2000" dirty="0"/>
              <a:t> (consumption), and </a:t>
            </a:r>
            <a:r>
              <a:rPr lang="en-US" sz="2000" i="1" dirty="0" err="1"/>
              <a:t>netraabhisyanda</a:t>
            </a:r>
            <a:r>
              <a:rPr lang="en-US" sz="2000" dirty="0"/>
              <a:t> (conjunctivitis) as </a:t>
            </a:r>
            <a:r>
              <a:rPr lang="en-US" sz="2000" i="1" dirty="0" err="1"/>
              <a:t>aupsargika</a:t>
            </a:r>
            <a:r>
              <a:rPr lang="en-US" sz="2000" i="1" dirty="0"/>
              <a:t> roga</a:t>
            </a:r>
            <a:r>
              <a:rPr lang="en-US" sz="2000" dirty="0"/>
              <a:t> (communicable diseases).</a:t>
            </a:r>
            <a:r>
              <a:rPr lang="en-US" sz="2000" baseline="30000" dirty="0"/>
              <a:t>5</a:t>
            </a:r>
            <a:endParaRPr lang="en-US" sz="2000" dirty="0"/>
          </a:p>
          <a:p>
            <a:pPr lvl="0">
              <a:lnSpc>
                <a:spcPct val="150000"/>
              </a:lnSpc>
            </a:pPr>
            <a:r>
              <a:rPr lang="en-US" sz="2000" dirty="0"/>
              <a:t>The text highlights that these diseases can spread through:</a:t>
            </a:r>
          </a:p>
          <a:p>
            <a:pPr lvl="1">
              <a:lnSpc>
                <a:spcPct val="150000"/>
              </a:lnSpc>
            </a:pPr>
            <a:r>
              <a:rPr lang="en-US" sz="2000" dirty="0"/>
              <a:t>All forms of physical contact (</a:t>
            </a:r>
            <a:r>
              <a:rPr lang="en-US" sz="2000" i="1" dirty="0" err="1"/>
              <a:t>prasangad</a:t>
            </a:r>
            <a:r>
              <a:rPr lang="en-US" sz="2000" i="1" dirty="0"/>
              <a:t> </a:t>
            </a:r>
            <a:r>
              <a:rPr lang="en-US" sz="2000" i="1" dirty="0" err="1"/>
              <a:t>gatrasparsat</a:t>
            </a:r>
            <a:r>
              <a:rPr lang="en-US" sz="2000" dirty="0"/>
              <a:t>)</a:t>
            </a:r>
          </a:p>
          <a:p>
            <a:pPr lvl="1">
              <a:lnSpc>
                <a:spcPct val="150000"/>
              </a:lnSpc>
            </a:pPr>
            <a:r>
              <a:rPr lang="en-US" sz="2000" dirty="0"/>
              <a:t>Eating together (</a:t>
            </a:r>
            <a:r>
              <a:rPr lang="en-US" sz="2000" i="1" dirty="0" err="1"/>
              <a:t>sahabhojanat</a:t>
            </a:r>
            <a:r>
              <a:rPr lang="en-US" sz="2000" dirty="0"/>
              <a:t>)</a:t>
            </a:r>
            <a:r>
              <a:rPr lang="en-US" sz="2000" baseline="30000" dirty="0"/>
              <a:t>6</a:t>
            </a:r>
            <a:endParaRPr lang="en-US" sz="2000" dirty="0"/>
          </a:p>
          <a:p>
            <a:pPr lvl="1">
              <a:lnSpc>
                <a:spcPct val="150000"/>
              </a:lnSpc>
            </a:pPr>
            <a:r>
              <a:rPr lang="en-US" sz="2000" dirty="0"/>
              <a:t>Sleeping together (</a:t>
            </a:r>
            <a:r>
              <a:rPr lang="en-US" sz="2000" i="1" dirty="0" err="1"/>
              <a:t>sahayyayasanat</a:t>
            </a:r>
            <a:r>
              <a:rPr lang="en-US" sz="2000" dirty="0"/>
              <a:t>)</a:t>
            </a:r>
            <a:r>
              <a:rPr lang="en-US" sz="2000" baseline="30000" dirty="0"/>
              <a:t>7</a:t>
            </a:r>
            <a:endParaRPr lang="en-US" sz="2000" dirty="0"/>
          </a:p>
          <a:p>
            <a:pPr lvl="1">
              <a:lnSpc>
                <a:spcPct val="150000"/>
              </a:lnSpc>
            </a:pPr>
            <a:r>
              <a:rPr lang="en-US" sz="2000" dirty="0"/>
              <a:t>Sharing clothes, ornaments, and other items (</a:t>
            </a:r>
            <a:r>
              <a:rPr lang="en-US" sz="2000" i="1" dirty="0"/>
              <a:t>anna </a:t>
            </a:r>
            <a:r>
              <a:rPr lang="en-US" sz="2000" i="1" dirty="0" err="1"/>
              <a:t>vastra</a:t>
            </a:r>
            <a:r>
              <a:rPr lang="en-US" sz="2000" i="1" dirty="0"/>
              <a:t> </a:t>
            </a:r>
            <a:r>
              <a:rPr lang="en-US" sz="2000" i="1" dirty="0" err="1"/>
              <a:t>malyanulepanat</a:t>
            </a:r>
            <a:r>
              <a:rPr lang="en-US" sz="2000" dirty="0"/>
              <a:t>)</a:t>
            </a:r>
          </a:p>
          <a:p>
            <a:pPr>
              <a:lnSpc>
                <a:spcPct val="150000"/>
              </a:lnSpc>
            </a:pPr>
            <a:r>
              <a:rPr lang="en-US" sz="2000" dirty="0"/>
              <a:t>This demonstrates an early understanding of the concept of infection and contagion</a:t>
            </a:r>
          </a:p>
        </p:txBody>
      </p:sp>
    </p:spTree>
    <p:extLst>
      <p:ext uri="{BB962C8B-B14F-4D97-AF65-F5344CB8AC3E}">
        <p14:creationId xmlns:p14="http://schemas.microsoft.com/office/powerpoint/2010/main" val="2830694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6A267-634A-8152-95DC-56BAFD09230B}"/>
              </a:ext>
            </a:extLst>
          </p:cNvPr>
          <p:cNvSpPr>
            <a:spLocks noGrp="1"/>
          </p:cNvSpPr>
          <p:nvPr>
            <p:ph idx="1"/>
          </p:nvPr>
        </p:nvSpPr>
        <p:spPr>
          <a:xfrm>
            <a:off x="838200" y="741680"/>
            <a:ext cx="10515600" cy="5435283"/>
          </a:xfrm>
        </p:spPr>
        <p:txBody>
          <a:bodyPr>
            <a:normAutofit fontScale="92500" lnSpcReduction="20000"/>
          </a:bodyPr>
          <a:lstStyle/>
          <a:p>
            <a:pPr lvl="0">
              <a:lnSpc>
                <a:spcPct val="150000"/>
              </a:lnSpc>
            </a:pPr>
            <a:r>
              <a:rPr lang="en-US" sz="2000" dirty="0"/>
              <a:t>The </a:t>
            </a:r>
            <a:r>
              <a:rPr lang="en-US" sz="2000" i="1" dirty="0"/>
              <a:t>Charaka Samhita</a:t>
            </a:r>
            <a:r>
              <a:rPr lang="en-US" sz="2000" dirty="0"/>
              <a:t> identifies four factors responsible for </a:t>
            </a:r>
            <a:r>
              <a:rPr lang="en-US" sz="2000" i="1" dirty="0" err="1"/>
              <a:t>janpadodhwansha</a:t>
            </a:r>
            <a:r>
              <a:rPr lang="en-US" sz="2000" dirty="0"/>
              <a:t> (epidemics or destruction of a community):</a:t>
            </a:r>
          </a:p>
          <a:p>
            <a:pPr lvl="1">
              <a:lnSpc>
                <a:spcPct val="150000"/>
              </a:lnSpc>
            </a:pPr>
            <a:r>
              <a:rPr lang="en-US" sz="2000" i="1" dirty="0"/>
              <a:t>Vayu</a:t>
            </a:r>
            <a:r>
              <a:rPr lang="en-US" sz="2000" dirty="0"/>
              <a:t> (air)</a:t>
            </a:r>
          </a:p>
          <a:p>
            <a:pPr lvl="1">
              <a:lnSpc>
                <a:spcPct val="150000"/>
              </a:lnSpc>
            </a:pPr>
            <a:r>
              <a:rPr lang="en-US" sz="2000" i="1" dirty="0" err="1"/>
              <a:t>Udaka</a:t>
            </a:r>
            <a:r>
              <a:rPr lang="en-US" sz="2000" dirty="0"/>
              <a:t> (water)</a:t>
            </a:r>
          </a:p>
          <a:p>
            <a:pPr lvl="1">
              <a:lnSpc>
                <a:spcPct val="150000"/>
              </a:lnSpc>
            </a:pPr>
            <a:r>
              <a:rPr lang="en-US" sz="2000" i="1" dirty="0"/>
              <a:t>Desha</a:t>
            </a:r>
            <a:r>
              <a:rPr lang="en-US" sz="2000" dirty="0"/>
              <a:t> (location/land)</a:t>
            </a:r>
          </a:p>
          <a:p>
            <a:pPr lvl="1">
              <a:lnSpc>
                <a:spcPct val="150000"/>
              </a:lnSpc>
            </a:pPr>
            <a:r>
              <a:rPr lang="en-US" sz="2000" i="1" dirty="0"/>
              <a:t>Kala</a:t>
            </a:r>
            <a:r>
              <a:rPr lang="en-US" sz="2000" dirty="0"/>
              <a:t> (season/time)</a:t>
            </a:r>
          </a:p>
          <a:p>
            <a:pPr lvl="1">
              <a:lnSpc>
                <a:spcPct val="150000"/>
              </a:lnSpc>
            </a:pPr>
            <a:endParaRPr lang="en-US" sz="2000" dirty="0"/>
          </a:p>
          <a:p>
            <a:pPr lvl="0">
              <a:lnSpc>
                <a:spcPct val="150000"/>
              </a:lnSpc>
            </a:pPr>
            <a:r>
              <a:rPr lang="en-US" sz="2000" dirty="0"/>
              <a:t>Ayurveda emphasizes that the body's immune system (</a:t>
            </a:r>
            <a:r>
              <a:rPr lang="en-US" sz="2000" i="1" dirty="0" err="1"/>
              <a:t>bala</a:t>
            </a:r>
            <a:r>
              <a:rPr lang="en-US" sz="2000" dirty="0"/>
              <a:t>) is more important than the infectious organism itself.</a:t>
            </a:r>
          </a:p>
          <a:p>
            <a:pPr marL="0" lvl="0" indent="0">
              <a:lnSpc>
                <a:spcPct val="150000"/>
              </a:lnSpc>
              <a:buNone/>
            </a:pPr>
            <a:endParaRPr lang="en-US" sz="2000" dirty="0"/>
          </a:p>
          <a:p>
            <a:pPr lvl="0">
              <a:lnSpc>
                <a:spcPct val="150000"/>
              </a:lnSpc>
            </a:pPr>
            <a:r>
              <a:rPr lang="en-US" sz="2000" dirty="0"/>
              <a:t>The strength of the disease (</a:t>
            </a:r>
            <a:r>
              <a:rPr lang="en-US" sz="2000" i="1" dirty="0" err="1"/>
              <a:t>bala</a:t>
            </a:r>
            <a:r>
              <a:rPr lang="en-US" sz="2000" i="1" dirty="0"/>
              <a:t> of </a:t>
            </a:r>
            <a:r>
              <a:rPr lang="en-US" sz="2000" i="1" dirty="0" err="1"/>
              <a:t>vyadhi</a:t>
            </a:r>
            <a:r>
              <a:rPr lang="en-US" sz="2000" dirty="0"/>
              <a:t>) depends on the strength of the cause (</a:t>
            </a:r>
            <a:r>
              <a:rPr lang="en-US" sz="2000" i="1" dirty="0" err="1"/>
              <a:t>nidana</a:t>
            </a:r>
            <a:r>
              <a:rPr lang="en-US" sz="2000" dirty="0"/>
              <a:t>), the </a:t>
            </a:r>
            <a:r>
              <a:rPr lang="en-US" sz="2000" i="1" dirty="0"/>
              <a:t>doshas</a:t>
            </a:r>
            <a:r>
              <a:rPr lang="en-US" sz="2000" dirty="0"/>
              <a:t>, and the </a:t>
            </a:r>
            <a:r>
              <a:rPr lang="en-US" sz="2000" i="1" dirty="0" err="1"/>
              <a:t>dushya</a:t>
            </a:r>
            <a:r>
              <a:rPr lang="en-US" sz="2000" dirty="0"/>
              <a:t> (vitiated tissues).</a:t>
            </a:r>
          </a:p>
          <a:p>
            <a:endParaRPr lang="en-US" dirty="0"/>
          </a:p>
        </p:txBody>
      </p:sp>
    </p:spTree>
    <p:extLst>
      <p:ext uri="{BB962C8B-B14F-4D97-AF65-F5344CB8AC3E}">
        <p14:creationId xmlns:p14="http://schemas.microsoft.com/office/powerpoint/2010/main" val="63461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65575" y="362788"/>
            <a:ext cx="3993515" cy="697230"/>
          </a:xfrm>
          <a:prstGeom prst="rect">
            <a:avLst/>
          </a:prstGeom>
        </p:spPr>
        <p:txBody>
          <a:bodyPr vert="horz" wrap="square" lIns="0" tIns="13335" rIns="0" bIns="0" rtlCol="0">
            <a:spAutoFit/>
          </a:bodyPr>
          <a:lstStyle/>
          <a:p>
            <a:pPr marL="12700">
              <a:lnSpc>
                <a:spcPct val="100000"/>
              </a:lnSpc>
              <a:spcBef>
                <a:spcPts val="105"/>
              </a:spcBef>
            </a:pPr>
            <a:r>
              <a:rPr dirty="0"/>
              <a:t>Shastra</a:t>
            </a:r>
            <a:r>
              <a:rPr spc="-114" dirty="0"/>
              <a:t> </a:t>
            </a:r>
            <a:r>
              <a:rPr dirty="0"/>
              <a:t>&amp;</a:t>
            </a:r>
            <a:r>
              <a:rPr spc="-80" dirty="0"/>
              <a:t> </a:t>
            </a:r>
            <a:r>
              <a:rPr spc="-10" dirty="0"/>
              <a:t>Science</a:t>
            </a:r>
          </a:p>
        </p:txBody>
      </p:sp>
      <p:sp>
        <p:nvSpPr>
          <p:cNvPr id="3" name="object 3"/>
          <p:cNvSpPr txBox="1"/>
          <p:nvPr/>
        </p:nvSpPr>
        <p:spPr>
          <a:xfrm>
            <a:off x="3703446" y="774649"/>
            <a:ext cx="4670425" cy="2406650"/>
          </a:xfrm>
          <a:prstGeom prst="rect">
            <a:avLst/>
          </a:prstGeom>
        </p:spPr>
        <p:txBody>
          <a:bodyPr vert="horz" wrap="square" lIns="0" tIns="224790" rIns="0" bIns="0" rtlCol="0">
            <a:spAutoFit/>
          </a:bodyPr>
          <a:lstStyle/>
          <a:p>
            <a:pPr marL="12700">
              <a:lnSpc>
                <a:spcPct val="100000"/>
              </a:lnSpc>
              <a:spcBef>
                <a:spcPts val="1770"/>
              </a:spcBef>
            </a:pPr>
            <a:r>
              <a:rPr sz="3600" spc="-10" dirty="0">
                <a:solidFill>
                  <a:srgbClr val="001F5F"/>
                </a:solidFill>
                <a:latin typeface="Calibri Light"/>
                <a:cs typeface="Calibri Light"/>
              </a:rPr>
              <a:t>Epistemology</a:t>
            </a:r>
            <a:r>
              <a:rPr sz="3600" spc="-60" dirty="0">
                <a:solidFill>
                  <a:srgbClr val="001F5F"/>
                </a:solidFill>
                <a:latin typeface="Calibri Light"/>
                <a:cs typeface="Calibri Light"/>
              </a:rPr>
              <a:t> </a:t>
            </a:r>
            <a:r>
              <a:rPr sz="3600" dirty="0">
                <a:solidFill>
                  <a:srgbClr val="001F5F"/>
                </a:solidFill>
                <a:latin typeface="Calibri Light"/>
                <a:cs typeface="Calibri Light"/>
              </a:rPr>
              <a:t>&amp;</a:t>
            </a:r>
            <a:r>
              <a:rPr sz="3600" spc="-75" dirty="0">
                <a:solidFill>
                  <a:srgbClr val="001F5F"/>
                </a:solidFill>
                <a:latin typeface="Calibri Light"/>
                <a:cs typeface="Calibri Light"/>
              </a:rPr>
              <a:t> </a:t>
            </a:r>
            <a:r>
              <a:rPr sz="3600" spc="-10" dirty="0">
                <a:solidFill>
                  <a:srgbClr val="001F5F"/>
                </a:solidFill>
                <a:latin typeface="Calibri Light"/>
                <a:cs typeface="Calibri Light"/>
              </a:rPr>
              <a:t>Ontology</a:t>
            </a:r>
            <a:endParaRPr sz="3600">
              <a:latin typeface="Calibri Light"/>
              <a:cs typeface="Calibri Light"/>
            </a:endParaRPr>
          </a:p>
          <a:p>
            <a:pPr marL="2884805" indent="-228600">
              <a:lnSpc>
                <a:spcPct val="100000"/>
              </a:lnSpc>
              <a:spcBef>
                <a:spcPts val="1390"/>
              </a:spcBef>
              <a:buFont typeface="Arial MT"/>
              <a:buChar char="•"/>
              <a:tabLst>
                <a:tab pos="2884805" algn="l"/>
              </a:tabLst>
            </a:pPr>
            <a:r>
              <a:rPr sz="3000" spc="-10" dirty="0">
                <a:solidFill>
                  <a:srgbClr val="006FC0"/>
                </a:solidFill>
                <a:latin typeface="Calibri"/>
                <a:cs typeface="Calibri"/>
              </a:rPr>
              <a:t>Disease</a:t>
            </a:r>
            <a:endParaRPr sz="3000">
              <a:latin typeface="Calibri"/>
              <a:cs typeface="Calibri"/>
            </a:endParaRPr>
          </a:p>
          <a:p>
            <a:pPr marL="2884805" indent="-228600">
              <a:lnSpc>
                <a:spcPct val="100000"/>
              </a:lnSpc>
              <a:spcBef>
                <a:spcPts val="275"/>
              </a:spcBef>
              <a:buFont typeface="Arial MT"/>
              <a:buChar char="•"/>
              <a:tabLst>
                <a:tab pos="2884805" algn="l"/>
              </a:tabLst>
            </a:pPr>
            <a:r>
              <a:rPr sz="3000" spc="-10" dirty="0">
                <a:solidFill>
                  <a:srgbClr val="006FC0"/>
                </a:solidFill>
                <a:latin typeface="Calibri"/>
                <a:cs typeface="Calibri"/>
              </a:rPr>
              <a:t>Illness</a:t>
            </a:r>
            <a:endParaRPr sz="3000">
              <a:latin typeface="Calibri"/>
              <a:cs typeface="Calibri"/>
            </a:endParaRPr>
          </a:p>
          <a:p>
            <a:pPr marL="2884805" indent="-228600">
              <a:lnSpc>
                <a:spcPct val="100000"/>
              </a:lnSpc>
              <a:spcBef>
                <a:spcPts val="290"/>
              </a:spcBef>
              <a:buFont typeface="Arial MT"/>
              <a:buChar char="•"/>
              <a:tabLst>
                <a:tab pos="2884805" algn="l"/>
              </a:tabLst>
            </a:pPr>
            <a:r>
              <a:rPr sz="3000" spc="-10" dirty="0">
                <a:solidFill>
                  <a:srgbClr val="006FC0"/>
                </a:solidFill>
                <a:latin typeface="Calibri"/>
                <a:cs typeface="Calibri"/>
              </a:rPr>
              <a:t>Structural</a:t>
            </a:r>
            <a:endParaRPr sz="3000">
              <a:latin typeface="Calibri"/>
              <a:cs typeface="Calibri"/>
            </a:endParaRPr>
          </a:p>
        </p:txBody>
      </p:sp>
      <p:sp>
        <p:nvSpPr>
          <p:cNvPr id="4" name="object 4"/>
          <p:cNvSpPr txBox="1"/>
          <p:nvPr/>
        </p:nvSpPr>
        <p:spPr>
          <a:xfrm>
            <a:off x="1222044" y="1678076"/>
            <a:ext cx="1535430" cy="1898650"/>
          </a:xfrm>
          <a:prstGeom prst="rect">
            <a:avLst/>
          </a:prstGeom>
        </p:spPr>
        <p:txBody>
          <a:bodyPr vert="horz" wrap="square" lIns="0" tIns="53975" rIns="0" bIns="0" rtlCol="0">
            <a:spAutoFit/>
          </a:bodyPr>
          <a:lstStyle/>
          <a:p>
            <a:pPr marL="240029" indent="-227329">
              <a:lnSpc>
                <a:spcPct val="100000"/>
              </a:lnSpc>
              <a:spcBef>
                <a:spcPts val="425"/>
              </a:spcBef>
              <a:buFont typeface="Arial MT"/>
              <a:buChar char="•"/>
              <a:tabLst>
                <a:tab pos="240029" algn="l"/>
              </a:tabLst>
            </a:pPr>
            <a:r>
              <a:rPr sz="2800" spc="-10" dirty="0">
                <a:solidFill>
                  <a:srgbClr val="006FC0"/>
                </a:solidFill>
                <a:latin typeface="Calibri"/>
                <a:cs typeface="Calibri"/>
              </a:rPr>
              <a:t>Health</a:t>
            </a:r>
            <a:endParaRPr sz="2800">
              <a:latin typeface="Calibri"/>
              <a:cs typeface="Calibri"/>
            </a:endParaRPr>
          </a:p>
          <a:p>
            <a:pPr marL="240029" indent="-227329">
              <a:lnSpc>
                <a:spcPct val="100000"/>
              </a:lnSpc>
              <a:spcBef>
                <a:spcPts val="320"/>
              </a:spcBef>
              <a:buFont typeface="Arial MT"/>
              <a:buChar char="•"/>
              <a:tabLst>
                <a:tab pos="240029" algn="l"/>
              </a:tabLst>
            </a:pPr>
            <a:r>
              <a:rPr sz="2800" spc="-10" dirty="0">
                <a:solidFill>
                  <a:srgbClr val="006FC0"/>
                </a:solidFill>
                <a:latin typeface="Calibri"/>
                <a:cs typeface="Calibri"/>
              </a:rPr>
              <a:t>Wellness</a:t>
            </a:r>
            <a:endParaRPr sz="2800">
              <a:latin typeface="Calibri"/>
              <a:cs typeface="Calibri"/>
            </a:endParaRPr>
          </a:p>
          <a:p>
            <a:pPr marL="240029" indent="-227329">
              <a:lnSpc>
                <a:spcPct val="100000"/>
              </a:lnSpc>
              <a:spcBef>
                <a:spcPts val="340"/>
              </a:spcBef>
              <a:buFont typeface="Arial MT"/>
              <a:buChar char="•"/>
              <a:tabLst>
                <a:tab pos="240029" algn="l"/>
              </a:tabLst>
            </a:pPr>
            <a:r>
              <a:rPr sz="2800" spc="-10" dirty="0">
                <a:solidFill>
                  <a:srgbClr val="006FC0"/>
                </a:solidFill>
                <a:latin typeface="Calibri"/>
                <a:cs typeface="Calibri"/>
              </a:rPr>
              <a:t>Systemic</a:t>
            </a:r>
            <a:endParaRPr sz="2800">
              <a:latin typeface="Calibri"/>
              <a:cs typeface="Calibri"/>
            </a:endParaRPr>
          </a:p>
          <a:p>
            <a:pPr marL="240029" indent="-227329">
              <a:lnSpc>
                <a:spcPct val="100000"/>
              </a:lnSpc>
              <a:spcBef>
                <a:spcPts val="325"/>
              </a:spcBef>
              <a:buFont typeface="Arial MT"/>
              <a:buChar char="•"/>
              <a:tabLst>
                <a:tab pos="240029" algn="l"/>
              </a:tabLst>
            </a:pPr>
            <a:r>
              <a:rPr sz="2800" spc="-10" dirty="0">
                <a:solidFill>
                  <a:srgbClr val="006FC0"/>
                </a:solidFill>
                <a:latin typeface="Calibri"/>
                <a:cs typeface="Calibri"/>
              </a:rPr>
              <a:t>Holistic</a:t>
            </a:r>
            <a:endParaRPr sz="2800">
              <a:latin typeface="Calibri"/>
              <a:cs typeface="Calibri"/>
            </a:endParaRPr>
          </a:p>
        </p:txBody>
      </p:sp>
      <p:sp>
        <p:nvSpPr>
          <p:cNvPr id="5" name="object 5"/>
          <p:cNvSpPr txBox="1"/>
          <p:nvPr/>
        </p:nvSpPr>
        <p:spPr>
          <a:xfrm>
            <a:off x="1222044" y="3549267"/>
            <a:ext cx="3094355" cy="1901189"/>
          </a:xfrm>
          <a:prstGeom prst="rect">
            <a:avLst/>
          </a:prstGeom>
        </p:spPr>
        <p:txBody>
          <a:bodyPr vert="horz" wrap="square" lIns="0" tIns="55880" rIns="0" bIns="0" rtlCol="0">
            <a:spAutoFit/>
          </a:bodyPr>
          <a:lstStyle/>
          <a:p>
            <a:pPr marL="240029" indent="-227329">
              <a:lnSpc>
                <a:spcPct val="100000"/>
              </a:lnSpc>
              <a:spcBef>
                <a:spcPts val="440"/>
              </a:spcBef>
              <a:buFont typeface="Arial MT"/>
              <a:buChar char="•"/>
              <a:tabLst>
                <a:tab pos="240029" algn="l"/>
              </a:tabLst>
            </a:pPr>
            <a:r>
              <a:rPr sz="2800" spc="-10" dirty="0">
                <a:solidFill>
                  <a:srgbClr val="006FC0"/>
                </a:solidFill>
                <a:latin typeface="Calibri"/>
                <a:cs typeface="Calibri"/>
              </a:rPr>
              <a:t>Sankhya</a:t>
            </a:r>
            <a:r>
              <a:rPr sz="2800" spc="-105" dirty="0">
                <a:solidFill>
                  <a:srgbClr val="006FC0"/>
                </a:solidFill>
                <a:latin typeface="Calibri"/>
                <a:cs typeface="Calibri"/>
              </a:rPr>
              <a:t> </a:t>
            </a:r>
            <a:r>
              <a:rPr sz="2800" spc="-10" dirty="0">
                <a:solidFill>
                  <a:srgbClr val="006FC0"/>
                </a:solidFill>
                <a:latin typeface="Calibri"/>
                <a:cs typeface="Calibri"/>
              </a:rPr>
              <a:t>Philosophy</a:t>
            </a:r>
            <a:endParaRPr sz="2800">
              <a:latin typeface="Calibri"/>
              <a:cs typeface="Calibri"/>
            </a:endParaRPr>
          </a:p>
          <a:p>
            <a:pPr marL="240029" indent="-227329">
              <a:lnSpc>
                <a:spcPct val="100000"/>
              </a:lnSpc>
              <a:spcBef>
                <a:spcPts val="340"/>
              </a:spcBef>
              <a:buFont typeface="Arial MT"/>
              <a:buChar char="•"/>
              <a:tabLst>
                <a:tab pos="240029" algn="l"/>
              </a:tabLst>
            </a:pPr>
            <a:r>
              <a:rPr sz="2800" spc="-10" dirty="0">
                <a:solidFill>
                  <a:srgbClr val="006FC0"/>
                </a:solidFill>
                <a:latin typeface="Calibri"/>
                <a:cs typeface="Calibri"/>
              </a:rPr>
              <a:t>Experiential</a:t>
            </a:r>
            <a:endParaRPr sz="2800">
              <a:latin typeface="Calibri"/>
              <a:cs typeface="Calibri"/>
            </a:endParaRPr>
          </a:p>
          <a:p>
            <a:pPr marL="240029" indent="-227329">
              <a:lnSpc>
                <a:spcPct val="100000"/>
              </a:lnSpc>
              <a:spcBef>
                <a:spcPts val="320"/>
              </a:spcBef>
              <a:buFont typeface="Arial MT"/>
              <a:buChar char="•"/>
              <a:tabLst>
                <a:tab pos="240029" algn="l"/>
              </a:tabLst>
            </a:pPr>
            <a:r>
              <a:rPr sz="2800" spc="-10" dirty="0">
                <a:solidFill>
                  <a:srgbClr val="006FC0"/>
                </a:solidFill>
                <a:latin typeface="Calibri"/>
                <a:cs typeface="Calibri"/>
              </a:rPr>
              <a:t>Intiutive</a:t>
            </a:r>
            <a:endParaRPr sz="2800">
              <a:latin typeface="Calibri"/>
              <a:cs typeface="Calibri"/>
            </a:endParaRPr>
          </a:p>
          <a:p>
            <a:pPr marL="240029" indent="-227329">
              <a:lnSpc>
                <a:spcPct val="100000"/>
              </a:lnSpc>
              <a:spcBef>
                <a:spcPts val="325"/>
              </a:spcBef>
              <a:buFont typeface="Arial MT"/>
              <a:buChar char="•"/>
              <a:tabLst>
                <a:tab pos="240029" algn="l"/>
              </a:tabLst>
            </a:pPr>
            <a:r>
              <a:rPr sz="2800" spc="-10" dirty="0">
                <a:solidFill>
                  <a:srgbClr val="006FC0"/>
                </a:solidFill>
                <a:latin typeface="Calibri"/>
                <a:cs typeface="Calibri"/>
              </a:rPr>
              <a:t>Whole</a:t>
            </a:r>
            <a:endParaRPr sz="2800">
              <a:latin typeface="Calibri"/>
              <a:cs typeface="Calibri"/>
            </a:endParaRPr>
          </a:p>
        </p:txBody>
      </p:sp>
      <p:sp>
        <p:nvSpPr>
          <p:cNvPr id="6" name="object 6"/>
          <p:cNvSpPr txBox="1"/>
          <p:nvPr/>
        </p:nvSpPr>
        <p:spPr>
          <a:xfrm>
            <a:off x="6347205" y="3156028"/>
            <a:ext cx="4219575" cy="3348354"/>
          </a:xfrm>
          <a:prstGeom prst="rect">
            <a:avLst/>
          </a:prstGeom>
        </p:spPr>
        <p:txBody>
          <a:bodyPr vert="horz" wrap="square" lIns="0" tIns="46990" rIns="0" bIns="0" rtlCol="0">
            <a:spAutoFit/>
          </a:bodyPr>
          <a:lstStyle/>
          <a:p>
            <a:pPr marL="241300" indent="-228600">
              <a:lnSpc>
                <a:spcPct val="100000"/>
              </a:lnSpc>
              <a:spcBef>
                <a:spcPts val="370"/>
              </a:spcBef>
              <a:buFont typeface="Arial MT"/>
              <a:buChar char="•"/>
              <a:tabLst>
                <a:tab pos="241300" algn="l"/>
              </a:tabLst>
            </a:pPr>
            <a:r>
              <a:rPr sz="3000" spc="-10" dirty="0">
                <a:solidFill>
                  <a:srgbClr val="006FC0"/>
                </a:solidFill>
                <a:latin typeface="Calibri"/>
                <a:cs typeface="Calibri"/>
              </a:rPr>
              <a:t>Reductionist</a:t>
            </a:r>
            <a:endParaRPr sz="3000">
              <a:latin typeface="Calibri"/>
              <a:cs typeface="Calibri"/>
            </a:endParaRPr>
          </a:p>
          <a:p>
            <a:pPr marL="241300" indent="-228600">
              <a:lnSpc>
                <a:spcPct val="100000"/>
              </a:lnSpc>
              <a:spcBef>
                <a:spcPts val="280"/>
              </a:spcBef>
              <a:buFont typeface="Arial MT"/>
              <a:buChar char="•"/>
              <a:tabLst>
                <a:tab pos="241300" algn="l"/>
              </a:tabLst>
            </a:pPr>
            <a:r>
              <a:rPr sz="3000" spc="-10" dirty="0">
                <a:solidFill>
                  <a:srgbClr val="006FC0"/>
                </a:solidFill>
                <a:latin typeface="Calibri"/>
                <a:cs typeface="Calibri"/>
              </a:rPr>
              <a:t>Aristotelian</a:t>
            </a:r>
            <a:endParaRPr sz="3000">
              <a:latin typeface="Calibri"/>
              <a:cs typeface="Calibri"/>
            </a:endParaRPr>
          </a:p>
          <a:p>
            <a:pPr marL="241300" indent="-228600">
              <a:lnSpc>
                <a:spcPct val="100000"/>
              </a:lnSpc>
              <a:spcBef>
                <a:spcPts val="290"/>
              </a:spcBef>
              <a:buFont typeface="Arial MT"/>
              <a:buChar char="•"/>
              <a:tabLst>
                <a:tab pos="241300" algn="l"/>
              </a:tabLst>
            </a:pPr>
            <a:r>
              <a:rPr sz="3000" spc="-10" dirty="0">
                <a:solidFill>
                  <a:srgbClr val="006FC0"/>
                </a:solidFill>
                <a:latin typeface="Calibri"/>
                <a:cs typeface="Calibri"/>
              </a:rPr>
              <a:t>Experimental</a:t>
            </a:r>
            <a:endParaRPr sz="3000">
              <a:latin typeface="Calibri"/>
              <a:cs typeface="Calibri"/>
            </a:endParaRPr>
          </a:p>
          <a:p>
            <a:pPr marL="241300" indent="-228600">
              <a:lnSpc>
                <a:spcPct val="100000"/>
              </a:lnSpc>
              <a:spcBef>
                <a:spcPts val="275"/>
              </a:spcBef>
              <a:buFont typeface="Arial MT"/>
              <a:buChar char="•"/>
              <a:tabLst>
                <a:tab pos="241300" algn="l"/>
              </a:tabLst>
            </a:pPr>
            <a:r>
              <a:rPr sz="3000" spc="-10" dirty="0">
                <a:solidFill>
                  <a:srgbClr val="006FC0"/>
                </a:solidFill>
                <a:latin typeface="Calibri"/>
                <a:cs typeface="Calibri"/>
              </a:rPr>
              <a:t>Analytical</a:t>
            </a:r>
            <a:endParaRPr sz="3000">
              <a:latin typeface="Calibri"/>
              <a:cs typeface="Calibri"/>
            </a:endParaRPr>
          </a:p>
          <a:p>
            <a:pPr marL="241300" indent="-228600">
              <a:lnSpc>
                <a:spcPct val="100000"/>
              </a:lnSpc>
              <a:spcBef>
                <a:spcPts val="280"/>
              </a:spcBef>
              <a:buFont typeface="Arial MT"/>
              <a:buChar char="•"/>
              <a:tabLst>
                <a:tab pos="241300" algn="l"/>
              </a:tabLst>
            </a:pPr>
            <a:r>
              <a:rPr sz="3000" spc="-10" dirty="0">
                <a:solidFill>
                  <a:srgbClr val="006FC0"/>
                </a:solidFill>
                <a:latin typeface="Calibri"/>
                <a:cs typeface="Calibri"/>
              </a:rPr>
              <a:t>Part-</a:t>
            </a:r>
            <a:endParaRPr sz="3000">
              <a:latin typeface="Calibri"/>
              <a:cs typeface="Calibri"/>
            </a:endParaRPr>
          </a:p>
          <a:p>
            <a:pPr marL="58419" marR="5080">
              <a:lnSpc>
                <a:spcPct val="80000"/>
              </a:lnSpc>
              <a:spcBef>
                <a:spcPts val="1005"/>
              </a:spcBef>
            </a:pPr>
            <a:r>
              <a:rPr sz="3000" spc="-10" dirty="0">
                <a:solidFill>
                  <a:srgbClr val="6F2F9F"/>
                </a:solidFill>
                <a:latin typeface="Calibri"/>
                <a:cs typeface="Calibri"/>
              </a:rPr>
              <a:t>(Cell-Tissue-</a:t>
            </a:r>
            <a:r>
              <a:rPr sz="3000" spc="-30" dirty="0">
                <a:solidFill>
                  <a:srgbClr val="6F2F9F"/>
                </a:solidFill>
                <a:latin typeface="Calibri"/>
                <a:cs typeface="Calibri"/>
              </a:rPr>
              <a:t>Organ-</a:t>
            </a:r>
            <a:r>
              <a:rPr sz="3000" spc="-10" dirty="0">
                <a:solidFill>
                  <a:srgbClr val="6F2F9F"/>
                </a:solidFill>
                <a:latin typeface="Calibri"/>
                <a:cs typeface="Calibri"/>
              </a:rPr>
              <a:t>System- Body)</a:t>
            </a:r>
            <a:endParaRPr sz="30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A137-68F1-39DB-E926-A2A4A20DA033}"/>
              </a:ext>
            </a:extLst>
          </p:cNvPr>
          <p:cNvSpPr>
            <a:spLocks noGrp="1"/>
          </p:cNvSpPr>
          <p:nvPr>
            <p:ph type="title"/>
          </p:nvPr>
        </p:nvSpPr>
        <p:spPr/>
        <p:txBody>
          <a:bodyPr>
            <a:normAutofit/>
          </a:bodyPr>
          <a:lstStyle/>
          <a:p>
            <a:pPr algn="ctr"/>
            <a:r>
              <a:rPr lang="en-US" sz="3600" b="1" dirty="0">
                <a:solidFill>
                  <a:srgbClr val="FF0000"/>
                </a:solidFill>
              </a:rPr>
              <a:t>NEOPLASM IN AYURVEDA :</a:t>
            </a:r>
          </a:p>
        </p:txBody>
      </p:sp>
      <p:sp>
        <p:nvSpPr>
          <p:cNvPr id="3" name="Content Placeholder 2">
            <a:extLst>
              <a:ext uri="{FF2B5EF4-FFF2-40B4-BE49-F238E27FC236}">
                <a16:creationId xmlns:a16="http://schemas.microsoft.com/office/drawing/2014/main" id="{C59D00EB-E0AA-FA57-AAF5-C30BB2002308}"/>
              </a:ext>
            </a:extLst>
          </p:cNvPr>
          <p:cNvSpPr>
            <a:spLocks noGrp="1"/>
          </p:cNvSpPr>
          <p:nvPr>
            <p:ph idx="1"/>
          </p:nvPr>
        </p:nvSpPr>
        <p:spPr>
          <a:xfrm>
            <a:off x="5415280" y="1690688"/>
            <a:ext cx="6659880" cy="4351338"/>
          </a:xfrm>
        </p:spPr>
        <p:txBody>
          <a:bodyPr>
            <a:normAutofit lnSpcReduction="10000"/>
          </a:bodyPr>
          <a:lstStyle/>
          <a:p>
            <a:pPr>
              <a:lnSpc>
                <a:spcPct val="150000"/>
              </a:lnSpc>
            </a:pPr>
            <a:r>
              <a:rPr lang="en-US" sz="2000" b="1" dirty="0">
                <a:solidFill>
                  <a:srgbClr val="FF0000"/>
                </a:solidFill>
              </a:rPr>
              <a:t>Ayurvedic Classification of Neoplasm</a:t>
            </a:r>
          </a:p>
          <a:p>
            <a:pPr>
              <a:lnSpc>
                <a:spcPct val="150000"/>
              </a:lnSpc>
            </a:pPr>
            <a:r>
              <a:rPr lang="en-US" sz="2000" b="1" dirty="0">
                <a:solidFill>
                  <a:srgbClr val="00B050"/>
                </a:solidFill>
              </a:rPr>
              <a:t>Group I:</a:t>
            </a:r>
            <a:r>
              <a:rPr lang="en-US" sz="2000" dirty="0">
                <a:solidFill>
                  <a:srgbClr val="00B050"/>
                </a:solidFill>
              </a:rPr>
              <a:t> </a:t>
            </a:r>
            <a:r>
              <a:rPr lang="en-US" sz="2000" dirty="0"/>
              <a:t>Clear malignancies like </a:t>
            </a:r>
            <a:r>
              <a:rPr lang="en-US" sz="2000" i="1" dirty="0" err="1"/>
              <a:t>arbuda</a:t>
            </a:r>
            <a:r>
              <a:rPr lang="en-US" sz="2000" dirty="0"/>
              <a:t> and </a:t>
            </a:r>
            <a:r>
              <a:rPr lang="en-US" sz="2000" i="1" dirty="0"/>
              <a:t>granthi</a:t>
            </a:r>
            <a:r>
              <a:rPr lang="en-US" sz="2000" dirty="0"/>
              <a:t>. Examples include </a:t>
            </a:r>
            <a:r>
              <a:rPr lang="en-US" sz="2000" i="1" dirty="0" err="1"/>
              <a:t>mamsarbuda</a:t>
            </a:r>
            <a:r>
              <a:rPr lang="en-US" sz="2000" dirty="0"/>
              <a:t> (melanoma) and </a:t>
            </a:r>
            <a:r>
              <a:rPr lang="en-US" sz="2000" i="1" dirty="0" err="1"/>
              <a:t>raktarbuda</a:t>
            </a:r>
            <a:r>
              <a:rPr lang="en-US" sz="2000" dirty="0"/>
              <a:t> (leukemia).</a:t>
            </a:r>
          </a:p>
          <a:p>
            <a:pPr>
              <a:lnSpc>
                <a:spcPct val="150000"/>
              </a:lnSpc>
            </a:pPr>
            <a:r>
              <a:rPr lang="en-US" sz="2000" b="1" dirty="0">
                <a:solidFill>
                  <a:srgbClr val="00B050"/>
                </a:solidFill>
              </a:rPr>
              <a:t>Group II:</a:t>
            </a:r>
            <a:r>
              <a:rPr lang="en-US" sz="2000" dirty="0">
                <a:solidFill>
                  <a:srgbClr val="00B050"/>
                </a:solidFill>
              </a:rPr>
              <a:t> </a:t>
            </a:r>
            <a:r>
              <a:rPr lang="en-US" sz="2000" dirty="0"/>
              <a:t>Diseases considered as cancer, such as incurable ulcers and </a:t>
            </a:r>
            <a:r>
              <a:rPr lang="en-US" sz="2000" i="1" dirty="0" err="1"/>
              <a:t>tridosaj</a:t>
            </a:r>
            <a:r>
              <a:rPr lang="en-US" sz="2000" i="1" dirty="0"/>
              <a:t> </a:t>
            </a:r>
            <a:r>
              <a:rPr lang="en-US" sz="2000" i="1" dirty="0" err="1"/>
              <a:t>gulmas</a:t>
            </a:r>
            <a:r>
              <a:rPr lang="en-US" sz="2000" dirty="0"/>
              <a:t> (abdominal tumors).</a:t>
            </a:r>
          </a:p>
          <a:p>
            <a:pPr>
              <a:lnSpc>
                <a:spcPct val="150000"/>
              </a:lnSpc>
            </a:pPr>
            <a:r>
              <a:rPr lang="en-US" sz="2000" b="1" dirty="0">
                <a:solidFill>
                  <a:srgbClr val="00B050"/>
                </a:solidFill>
              </a:rPr>
              <a:t>Group III:</a:t>
            </a:r>
            <a:r>
              <a:rPr lang="en-US" sz="2000" dirty="0">
                <a:solidFill>
                  <a:srgbClr val="00B050"/>
                </a:solidFill>
              </a:rPr>
              <a:t> </a:t>
            </a:r>
            <a:r>
              <a:rPr lang="en-US" sz="2000" dirty="0"/>
              <a:t>Diseases with a possibility of malignancy, such as </a:t>
            </a:r>
            <a:r>
              <a:rPr lang="en-US" sz="2000" i="1" dirty="0" err="1"/>
              <a:t>Visarpa</a:t>
            </a:r>
            <a:r>
              <a:rPr lang="en-US" sz="2000" dirty="0"/>
              <a:t> (erysipelas) and </a:t>
            </a:r>
            <a:r>
              <a:rPr lang="en-US" sz="2000" i="1" dirty="0" err="1"/>
              <a:t>asadhya</a:t>
            </a:r>
            <a:r>
              <a:rPr lang="en-US" sz="2000" i="1" dirty="0"/>
              <a:t> kamala</a:t>
            </a:r>
            <a:r>
              <a:rPr lang="en-US" sz="2000" dirty="0"/>
              <a:t> (incurable jaundice).</a:t>
            </a:r>
          </a:p>
          <a:p>
            <a:endParaRPr lang="en-US" dirty="0"/>
          </a:p>
        </p:txBody>
      </p:sp>
      <p:pic>
        <p:nvPicPr>
          <p:cNvPr id="4" name="Picture 3" descr="02-Neoplasia-Characteristics-and-classification-of-cancer-2-638.jpg">
            <a:extLst>
              <a:ext uri="{FF2B5EF4-FFF2-40B4-BE49-F238E27FC236}">
                <a16:creationId xmlns:a16="http://schemas.microsoft.com/office/drawing/2014/main" id="{798211B3-5CB6-F281-A281-B254CC3C1B08}"/>
              </a:ext>
            </a:extLst>
          </p:cNvPr>
          <p:cNvPicPr>
            <a:picLocks noChangeAspect="1"/>
          </p:cNvPicPr>
          <p:nvPr/>
        </p:nvPicPr>
        <p:blipFill>
          <a:blip r:embed="rId2"/>
          <a:stretch>
            <a:fillRect/>
          </a:stretch>
        </p:blipFill>
        <p:spPr>
          <a:xfrm>
            <a:off x="116840" y="1513840"/>
            <a:ext cx="5194468" cy="4612640"/>
          </a:xfrm>
          <a:prstGeom prst="rect">
            <a:avLst/>
          </a:prstGeom>
        </p:spPr>
      </p:pic>
    </p:spTree>
    <p:extLst>
      <p:ext uri="{BB962C8B-B14F-4D97-AF65-F5344CB8AC3E}">
        <p14:creationId xmlns:p14="http://schemas.microsoft.com/office/powerpoint/2010/main" val="2220666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99E860-98DF-0E46-8D99-B33AD49FB35F}"/>
              </a:ext>
            </a:extLst>
          </p:cNvPr>
          <p:cNvSpPr>
            <a:spLocks noGrp="1"/>
          </p:cNvSpPr>
          <p:nvPr>
            <p:ph idx="1"/>
          </p:nvPr>
        </p:nvSpPr>
        <p:spPr>
          <a:xfrm>
            <a:off x="601980" y="203200"/>
            <a:ext cx="11041380" cy="6410960"/>
          </a:xfrm>
        </p:spPr>
        <p:txBody>
          <a:bodyPr>
            <a:normAutofit lnSpcReduction="10000"/>
          </a:bodyPr>
          <a:lstStyle/>
          <a:p>
            <a:pPr marL="0" indent="0">
              <a:lnSpc>
                <a:spcPct val="100000"/>
              </a:lnSpc>
              <a:buNone/>
            </a:pPr>
            <a:r>
              <a:rPr lang="en-US" sz="2400" b="1" dirty="0">
                <a:solidFill>
                  <a:srgbClr val="FF0000"/>
                </a:solidFill>
              </a:rPr>
              <a:t>Causes and Pathogenesis</a:t>
            </a:r>
          </a:p>
          <a:p>
            <a:pPr>
              <a:lnSpc>
                <a:spcPct val="100000"/>
              </a:lnSpc>
              <a:buFont typeface="Wingdings" panose="05000000000000000000" pitchFamily="2" charset="2"/>
              <a:buChar char="v"/>
            </a:pPr>
            <a:r>
              <a:rPr lang="en-US" sz="2000" b="1" dirty="0">
                <a:solidFill>
                  <a:srgbClr val="0070C0"/>
                </a:solidFill>
              </a:rPr>
              <a:t>Causes (</a:t>
            </a:r>
            <a:r>
              <a:rPr lang="en-US" sz="2000" b="1" i="1" dirty="0">
                <a:solidFill>
                  <a:srgbClr val="0070C0"/>
                </a:solidFill>
              </a:rPr>
              <a:t>Sushruta</a:t>
            </a:r>
            <a:r>
              <a:rPr lang="en-US" sz="2000" b="1" dirty="0">
                <a:solidFill>
                  <a:srgbClr val="0070C0"/>
                </a:solidFill>
              </a:rPr>
              <a:t>):</a:t>
            </a:r>
            <a:r>
              <a:rPr lang="en-US" sz="2000" dirty="0">
                <a:solidFill>
                  <a:srgbClr val="0070C0"/>
                </a:solidFill>
              </a:rPr>
              <a:t> </a:t>
            </a:r>
            <a:r>
              <a:rPr lang="en-US" sz="2000" dirty="0"/>
              <a:t>Pathogens affecting the sixth layer of skin (</a:t>
            </a:r>
            <a:r>
              <a:rPr lang="en-US" sz="2000" i="1" dirty="0"/>
              <a:t>Rohini</a:t>
            </a:r>
            <a:r>
              <a:rPr lang="en-US" sz="2000" dirty="0"/>
              <a:t>), muscular tissues, and blood vessels. These are caused by lifestyle errors, unhealthy foods, poor hygiene, and bad habits.</a:t>
            </a:r>
          </a:p>
          <a:p>
            <a:pPr>
              <a:lnSpc>
                <a:spcPct val="100000"/>
              </a:lnSpc>
              <a:buFont typeface="Wingdings" panose="05000000000000000000" pitchFamily="2" charset="2"/>
              <a:buChar char="v"/>
            </a:pPr>
            <a:r>
              <a:rPr lang="en-US" sz="2000" b="1" dirty="0">
                <a:solidFill>
                  <a:srgbClr val="0070C0"/>
                </a:solidFill>
              </a:rPr>
              <a:t>Vitiation of </a:t>
            </a:r>
            <a:r>
              <a:rPr lang="en-US" sz="2000" b="1" i="1" dirty="0">
                <a:solidFill>
                  <a:srgbClr val="0070C0"/>
                </a:solidFill>
              </a:rPr>
              <a:t>doshas</a:t>
            </a:r>
            <a:r>
              <a:rPr lang="en-US" sz="2000" b="1" dirty="0">
                <a:solidFill>
                  <a:srgbClr val="0070C0"/>
                </a:solidFill>
              </a:rPr>
              <a:t>:</a:t>
            </a:r>
            <a:endParaRPr lang="en-US" sz="2000" dirty="0">
              <a:solidFill>
                <a:srgbClr val="0070C0"/>
              </a:solidFill>
            </a:endParaRPr>
          </a:p>
          <a:p>
            <a:pPr lvl="1">
              <a:lnSpc>
                <a:spcPct val="100000"/>
              </a:lnSpc>
            </a:pPr>
            <a:r>
              <a:rPr lang="en-US" sz="2000" b="1" i="1" dirty="0"/>
              <a:t>Vata</a:t>
            </a:r>
            <a:r>
              <a:rPr lang="en-US" sz="2000" b="1" dirty="0"/>
              <a:t>:</a:t>
            </a:r>
            <a:r>
              <a:rPr lang="en-US" sz="2000" dirty="0"/>
              <a:t> Aggravated by bitter, pungent, astringent, dry foods, and stress.</a:t>
            </a:r>
          </a:p>
          <a:p>
            <a:pPr lvl="1">
              <a:lnSpc>
                <a:spcPct val="100000"/>
              </a:lnSpc>
            </a:pPr>
            <a:r>
              <a:rPr lang="en-US" sz="2000" b="1" i="1" dirty="0"/>
              <a:t>Pitta</a:t>
            </a:r>
            <a:r>
              <a:rPr lang="en-US" sz="2000" b="1" dirty="0"/>
              <a:t>:</a:t>
            </a:r>
            <a:r>
              <a:rPr lang="en-US" sz="2000" dirty="0"/>
              <a:t> Aggravated by sour, salty, fried foods, and anger.</a:t>
            </a:r>
          </a:p>
          <a:p>
            <a:pPr lvl="1">
              <a:lnSpc>
                <a:spcPct val="100000"/>
              </a:lnSpc>
            </a:pPr>
            <a:r>
              <a:rPr lang="en-US" sz="2000" b="1" i="1" dirty="0"/>
              <a:t>Kapha</a:t>
            </a:r>
            <a:r>
              <a:rPr lang="en-US" sz="2000" b="1" dirty="0"/>
              <a:t>:</a:t>
            </a:r>
            <a:r>
              <a:rPr lang="en-US" sz="2000" dirty="0"/>
              <a:t> Aggravated by sweet, oily foods, and a sedentary lifestyle.</a:t>
            </a:r>
          </a:p>
          <a:p>
            <a:pPr>
              <a:lnSpc>
                <a:spcPct val="100000"/>
              </a:lnSpc>
              <a:buFont typeface="Wingdings" panose="05000000000000000000" pitchFamily="2" charset="2"/>
              <a:buChar char="v"/>
            </a:pPr>
            <a:r>
              <a:rPr lang="en-US" sz="2000" b="1" dirty="0">
                <a:solidFill>
                  <a:srgbClr val="0070C0"/>
                </a:solidFill>
              </a:rPr>
              <a:t>Pathogenesis:</a:t>
            </a:r>
            <a:r>
              <a:rPr lang="en-US" sz="2000" dirty="0">
                <a:solidFill>
                  <a:srgbClr val="0070C0"/>
                </a:solidFill>
              </a:rPr>
              <a:t> </a:t>
            </a:r>
            <a:r>
              <a:rPr lang="en-US" sz="2000" dirty="0"/>
              <a:t>Explained on the basis of </a:t>
            </a:r>
            <a:r>
              <a:rPr lang="en-US" sz="2000" i="1" dirty="0" err="1"/>
              <a:t>Tridoshas</a:t>
            </a:r>
            <a:r>
              <a:rPr lang="en-US" sz="2000" dirty="0"/>
              <a:t>.</a:t>
            </a:r>
          </a:p>
          <a:p>
            <a:pPr lvl="1">
              <a:lnSpc>
                <a:spcPct val="100000"/>
              </a:lnSpc>
            </a:pPr>
            <a:r>
              <a:rPr lang="en-US" sz="2000" dirty="0"/>
              <a:t>Decreased </a:t>
            </a:r>
            <a:r>
              <a:rPr lang="en-US" sz="2000" i="1" dirty="0" err="1"/>
              <a:t>dhatwagni</a:t>
            </a:r>
            <a:r>
              <a:rPr lang="en-US" sz="2000" dirty="0"/>
              <a:t> (metabolism) leads to excessive tissue growth.</a:t>
            </a:r>
          </a:p>
          <a:p>
            <a:pPr lvl="1">
              <a:lnSpc>
                <a:spcPct val="100000"/>
              </a:lnSpc>
            </a:pPr>
            <a:r>
              <a:rPr lang="en-US" sz="2000" dirty="0"/>
              <a:t>Cancer originates from a metabolic crisis, where </a:t>
            </a:r>
            <a:r>
              <a:rPr lang="en-US" sz="2000" i="1" dirty="0"/>
              <a:t>Vata</a:t>
            </a:r>
            <a:r>
              <a:rPr lang="en-US" sz="2000" dirty="0"/>
              <a:t> (anabolic phase) is aggravated and </a:t>
            </a:r>
            <a:r>
              <a:rPr lang="en-US" sz="2000" i="1" dirty="0"/>
              <a:t>Kapha</a:t>
            </a:r>
            <a:r>
              <a:rPr lang="en-US" sz="2000" dirty="0"/>
              <a:t> (catabolic phase) is suppressed.</a:t>
            </a:r>
          </a:p>
          <a:p>
            <a:pPr>
              <a:lnSpc>
                <a:spcPct val="100000"/>
              </a:lnSpc>
              <a:buFont typeface="Wingdings" panose="05000000000000000000" pitchFamily="2" charset="2"/>
              <a:buChar char="v"/>
            </a:pPr>
            <a:r>
              <a:rPr lang="en-US" sz="2000" b="1" dirty="0">
                <a:solidFill>
                  <a:srgbClr val="0070C0"/>
                </a:solidFill>
              </a:rPr>
              <a:t>Six Stages of Pathogenesis (</a:t>
            </a:r>
            <a:r>
              <a:rPr lang="en-US" sz="2000" b="1" i="1" dirty="0">
                <a:solidFill>
                  <a:srgbClr val="0070C0"/>
                </a:solidFill>
              </a:rPr>
              <a:t>Sushruta</a:t>
            </a:r>
            <a:r>
              <a:rPr lang="en-US" sz="2000" b="1" dirty="0">
                <a:solidFill>
                  <a:srgbClr val="0070C0"/>
                </a:solidFill>
              </a:rPr>
              <a:t>):</a:t>
            </a:r>
            <a:endParaRPr lang="en-US" sz="2000" dirty="0">
              <a:solidFill>
                <a:srgbClr val="0070C0"/>
              </a:solidFill>
            </a:endParaRPr>
          </a:p>
          <a:p>
            <a:pPr lvl="1">
              <a:lnSpc>
                <a:spcPct val="100000"/>
              </a:lnSpc>
            </a:pPr>
            <a:r>
              <a:rPr lang="en-US" sz="2000" b="1" dirty="0"/>
              <a:t>Sanchaya:</a:t>
            </a:r>
            <a:r>
              <a:rPr lang="en-US" sz="2000" dirty="0"/>
              <a:t> Early localized neoplastic changes.</a:t>
            </a:r>
          </a:p>
          <a:p>
            <a:pPr lvl="1">
              <a:lnSpc>
                <a:spcPct val="100000"/>
              </a:lnSpc>
            </a:pPr>
            <a:r>
              <a:rPr lang="en-US" sz="2000" b="1" dirty="0" err="1"/>
              <a:t>Prakopa</a:t>
            </a:r>
            <a:r>
              <a:rPr lang="en-US" sz="2000" b="1" dirty="0"/>
              <a:t>:</a:t>
            </a:r>
            <a:r>
              <a:rPr lang="en-US" sz="2000" dirty="0"/>
              <a:t> Transformation of primary growths into metastatic tumors.</a:t>
            </a:r>
          </a:p>
          <a:p>
            <a:pPr lvl="1">
              <a:lnSpc>
                <a:spcPct val="100000"/>
              </a:lnSpc>
            </a:pPr>
            <a:r>
              <a:rPr lang="en-US" sz="2000" b="1" dirty="0" err="1"/>
              <a:t>Prasara</a:t>
            </a:r>
            <a:r>
              <a:rPr lang="en-US" sz="2000" b="1" dirty="0"/>
              <a:t>:</a:t>
            </a:r>
            <a:r>
              <a:rPr lang="en-US" sz="2000" dirty="0"/>
              <a:t> Metastasis.</a:t>
            </a:r>
          </a:p>
          <a:p>
            <a:pPr lvl="1">
              <a:lnSpc>
                <a:spcPct val="100000"/>
              </a:lnSpc>
            </a:pPr>
            <a:r>
              <a:rPr lang="en-US" sz="2000" b="1" dirty="0"/>
              <a:t>Sthana </a:t>
            </a:r>
            <a:r>
              <a:rPr lang="en-US" sz="2000" b="1" dirty="0" err="1"/>
              <a:t>samsraya</a:t>
            </a:r>
            <a:r>
              <a:rPr lang="en-US" sz="2000" b="1" dirty="0"/>
              <a:t>:</a:t>
            </a:r>
            <a:r>
              <a:rPr lang="en-US" sz="2000" dirty="0"/>
              <a:t> Secondary growth and complete metastasis.</a:t>
            </a:r>
          </a:p>
          <a:p>
            <a:pPr lvl="1">
              <a:lnSpc>
                <a:spcPct val="100000"/>
              </a:lnSpc>
            </a:pPr>
            <a:r>
              <a:rPr lang="en-US" sz="2000" b="1" dirty="0" err="1"/>
              <a:t>Vyakti</a:t>
            </a:r>
            <a:r>
              <a:rPr lang="en-US" sz="2000" b="1" dirty="0"/>
              <a:t>:</a:t>
            </a:r>
            <a:r>
              <a:rPr lang="en-US" sz="2000" dirty="0"/>
              <a:t> Clinical signs and symptoms appear.</a:t>
            </a:r>
          </a:p>
          <a:p>
            <a:pPr lvl="1">
              <a:lnSpc>
                <a:spcPct val="100000"/>
              </a:lnSpc>
            </a:pPr>
            <a:r>
              <a:rPr lang="en-US" sz="2000" b="1" dirty="0" err="1"/>
              <a:t>Bheda</a:t>
            </a:r>
            <a:r>
              <a:rPr lang="en-US" sz="2000" b="1" dirty="0"/>
              <a:t>:</a:t>
            </a:r>
            <a:r>
              <a:rPr lang="en-US" sz="2000" dirty="0"/>
              <a:t> Differentiation of growth based on histopathology.</a:t>
            </a:r>
          </a:p>
          <a:p>
            <a:endParaRPr lang="en-US" dirty="0"/>
          </a:p>
        </p:txBody>
      </p:sp>
    </p:spTree>
    <p:extLst>
      <p:ext uri="{BB962C8B-B14F-4D97-AF65-F5344CB8AC3E}">
        <p14:creationId xmlns:p14="http://schemas.microsoft.com/office/powerpoint/2010/main" val="947019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6-Neoplasia-Characteristics-and-classification-of-cancer-6-638.jpg">
            <a:extLst>
              <a:ext uri="{FF2B5EF4-FFF2-40B4-BE49-F238E27FC236}">
                <a16:creationId xmlns:a16="http://schemas.microsoft.com/office/drawing/2014/main" id="{FA8B42E2-EEC8-1C34-7C59-5513B688BACB}"/>
              </a:ext>
            </a:extLst>
          </p:cNvPr>
          <p:cNvPicPr>
            <a:picLocks noChangeAspect="1"/>
          </p:cNvPicPr>
          <p:nvPr/>
        </p:nvPicPr>
        <p:blipFill>
          <a:blip r:embed="rId2"/>
          <a:stretch>
            <a:fillRect/>
          </a:stretch>
        </p:blipFill>
        <p:spPr>
          <a:xfrm>
            <a:off x="400305" y="1188719"/>
            <a:ext cx="6210468" cy="5120641"/>
          </a:xfrm>
          <a:prstGeom prst="rect">
            <a:avLst/>
          </a:prstGeom>
        </p:spPr>
      </p:pic>
      <p:pic>
        <p:nvPicPr>
          <p:cNvPr id="5" name="Picture 4" descr="07-Neoplasia-Characteristics-and-classification-of-cancer-7-638.jpg">
            <a:extLst>
              <a:ext uri="{FF2B5EF4-FFF2-40B4-BE49-F238E27FC236}">
                <a16:creationId xmlns:a16="http://schemas.microsoft.com/office/drawing/2014/main" id="{CDB21C44-7C71-940A-81C2-26D9E8E6E557}"/>
              </a:ext>
            </a:extLst>
          </p:cNvPr>
          <p:cNvPicPr>
            <a:picLocks noChangeAspect="1"/>
          </p:cNvPicPr>
          <p:nvPr/>
        </p:nvPicPr>
        <p:blipFill>
          <a:blip r:embed="rId3"/>
          <a:stretch>
            <a:fillRect/>
          </a:stretch>
        </p:blipFill>
        <p:spPr>
          <a:xfrm>
            <a:off x="6698147" y="1188720"/>
            <a:ext cx="5093548" cy="4643120"/>
          </a:xfrm>
          <a:prstGeom prst="rect">
            <a:avLst/>
          </a:prstGeom>
        </p:spPr>
      </p:pic>
    </p:spTree>
    <p:extLst>
      <p:ext uri="{BB962C8B-B14F-4D97-AF65-F5344CB8AC3E}">
        <p14:creationId xmlns:p14="http://schemas.microsoft.com/office/powerpoint/2010/main" val="4249171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08-Neoplasia-Characteristics-and-classification-of-cancer-8-638.jpg">
            <a:extLst>
              <a:ext uri="{FF2B5EF4-FFF2-40B4-BE49-F238E27FC236}">
                <a16:creationId xmlns:a16="http://schemas.microsoft.com/office/drawing/2014/main" id="{B20861C5-8293-4B3F-4E1C-F0D19D604C09}"/>
              </a:ext>
            </a:extLst>
          </p:cNvPr>
          <p:cNvPicPr>
            <a:picLocks noChangeAspect="1"/>
          </p:cNvPicPr>
          <p:nvPr/>
        </p:nvPicPr>
        <p:blipFill>
          <a:blip r:embed="rId2"/>
          <a:stretch>
            <a:fillRect/>
          </a:stretch>
        </p:blipFill>
        <p:spPr>
          <a:xfrm>
            <a:off x="4561840" y="784860"/>
            <a:ext cx="7447280" cy="5585460"/>
          </a:xfrm>
          <a:prstGeom prst="rect">
            <a:avLst/>
          </a:prstGeom>
        </p:spPr>
      </p:pic>
      <p:pic>
        <p:nvPicPr>
          <p:cNvPr id="5" name="Picture 4" descr="23-Neoplasia-Characteristics-and-classification-of-cancer-23-638.jpg">
            <a:extLst>
              <a:ext uri="{FF2B5EF4-FFF2-40B4-BE49-F238E27FC236}">
                <a16:creationId xmlns:a16="http://schemas.microsoft.com/office/drawing/2014/main" id="{10EA2810-9876-04FD-C1A5-21140F263DCA}"/>
              </a:ext>
            </a:extLst>
          </p:cNvPr>
          <p:cNvPicPr>
            <a:picLocks noChangeAspect="1"/>
          </p:cNvPicPr>
          <p:nvPr/>
        </p:nvPicPr>
        <p:blipFill>
          <a:blip r:embed="rId3"/>
          <a:srcRect b="24711"/>
          <a:stretch>
            <a:fillRect/>
          </a:stretch>
        </p:blipFill>
        <p:spPr>
          <a:xfrm>
            <a:off x="304800" y="1691640"/>
            <a:ext cx="4490720" cy="4470400"/>
          </a:xfrm>
          <a:prstGeom prst="rect">
            <a:avLst/>
          </a:prstGeom>
        </p:spPr>
      </p:pic>
    </p:spTree>
    <p:extLst>
      <p:ext uri="{BB962C8B-B14F-4D97-AF65-F5344CB8AC3E}">
        <p14:creationId xmlns:p14="http://schemas.microsoft.com/office/powerpoint/2010/main" val="2284836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DE2D-02DD-A079-5C07-44562ABAA96B}"/>
              </a:ext>
            </a:extLst>
          </p:cNvPr>
          <p:cNvSpPr>
            <a:spLocks noGrp="1"/>
          </p:cNvSpPr>
          <p:nvPr>
            <p:ph type="title"/>
          </p:nvPr>
        </p:nvSpPr>
        <p:spPr/>
        <p:txBody>
          <a:bodyPr>
            <a:normAutofit/>
          </a:bodyPr>
          <a:lstStyle/>
          <a:p>
            <a:pPr algn="ctr"/>
            <a:r>
              <a:rPr lang="en-US" sz="3600" b="1" dirty="0">
                <a:solidFill>
                  <a:srgbClr val="FF0000"/>
                </a:solidFill>
              </a:rPr>
              <a:t>ENVIRONMENTAL AND GENETIC DISORDERS :AYURVEDA ASPECT </a:t>
            </a:r>
          </a:p>
        </p:txBody>
      </p:sp>
      <p:sp>
        <p:nvSpPr>
          <p:cNvPr id="3" name="Content Placeholder 2">
            <a:extLst>
              <a:ext uri="{FF2B5EF4-FFF2-40B4-BE49-F238E27FC236}">
                <a16:creationId xmlns:a16="http://schemas.microsoft.com/office/drawing/2014/main" id="{DD4852A7-D871-D471-3EA1-E34086B24CDF}"/>
              </a:ext>
            </a:extLst>
          </p:cNvPr>
          <p:cNvSpPr>
            <a:spLocks noGrp="1"/>
          </p:cNvSpPr>
          <p:nvPr>
            <p:ph idx="1"/>
          </p:nvPr>
        </p:nvSpPr>
        <p:spPr/>
        <p:txBody>
          <a:bodyPr>
            <a:normAutofit/>
          </a:bodyPr>
          <a:lstStyle/>
          <a:p>
            <a:pPr>
              <a:lnSpc>
                <a:spcPct val="150000"/>
              </a:lnSpc>
            </a:pPr>
            <a:r>
              <a:rPr lang="en-US" sz="2200" dirty="0">
                <a:solidFill>
                  <a:srgbClr val="0070C0"/>
                </a:solidFill>
              </a:rPr>
              <a:t>Genetic</a:t>
            </a:r>
            <a:r>
              <a:rPr lang="en-US" sz="2200" dirty="0"/>
              <a:t> (</a:t>
            </a:r>
            <a:r>
              <a:rPr lang="en-US" sz="2200" dirty="0" err="1"/>
              <a:t>Bīja</a:t>
            </a:r>
            <a:r>
              <a:rPr lang="en-US" sz="2200" dirty="0"/>
              <a:t> Dosha / </a:t>
            </a:r>
            <a:r>
              <a:rPr lang="en-US" sz="2200" dirty="0" err="1"/>
              <a:t>Bīja</a:t>
            </a:r>
            <a:r>
              <a:rPr lang="en-US" sz="2200" dirty="0"/>
              <a:t>-Bhaga-Dosha)</a:t>
            </a:r>
          </a:p>
          <a:p>
            <a:pPr>
              <a:lnSpc>
                <a:spcPct val="150000"/>
              </a:lnSpc>
            </a:pPr>
            <a:r>
              <a:rPr lang="en-US" sz="2200" dirty="0" err="1">
                <a:solidFill>
                  <a:srgbClr val="0070C0"/>
                </a:solidFill>
              </a:rPr>
              <a:t>Bīja</a:t>
            </a:r>
            <a:r>
              <a:rPr lang="en-US" sz="2200" dirty="0">
                <a:solidFill>
                  <a:srgbClr val="0070C0"/>
                </a:solidFill>
              </a:rPr>
              <a:t> = sperm/</a:t>
            </a:r>
            <a:r>
              <a:rPr lang="en-US" sz="2200" dirty="0" err="1">
                <a:solidFill>
                  <a:srgbClr val="0070C0"/>
                </a:solidFill>
              </a:rPr>
              <a:t>ovum,Bīja-bhaga</a:t>
            </a:r>
            <a:r>
              <a:rPr lang="en-US" sz="2200" dirty="0">
                <a:solidFill>
                  <a:srgbClr val="0070C0"/>
                </a:solidFill>
              </a:rPr>
              <a:t> </a:t>
            </a:r>
            <a:r>
              <a:rPr lang="en-US" sz="2200" dirty="0"/>
              <a:t>= parts of genetic material.</a:t>
            </a:r>
          </a:p>
          <a:p>
            <a:pPr>
              <a:lnSpc>
                <a:spcPct val="150000"/>
              </a:lnSpc>
            </a:pPr>
            <a:r>
              <a:rPr lang="en-US" sz="2200" dirty="0"/>
              <a:t> Defects in Shukra (sperm) and </a:t>
            </a:r>
            <a:r>
              <a:rPr lang="en-US" sz="2200" dirty="0" err="1"/>
              <a:t>Artava</a:t>
            </a:r>
            <a:r>
              <a:rPr lang="en-US" sz="2200" dirty="0"/>
              <a:t> (ovum) lead to congenital disorders or </a:t>
            </a:r>
            <a:r>
              <a:rPr lang="en-US" sz="2200" dirty="0" err="1"/>
              <a:t>Sharīraja</a:t>
            </a:r>
            <a:r>
              <a:rPr lang="en-US" sz="2200" dirty="0"/>
              <a:t> </a:t>
            </a:r>
            <a:r>
              <a:rPr lang="en-US" sz="2200" dirty="0" err="1"/>
              <a:t>Vikāra</a:t>
            </a:r>
            <a:r>
              <a:rPr lang="en-US" sz="2200" dirty="0"/>
              <a:t>. These can manifest as anatomical, physiological, or mental defects in the progeny.</a:t>
            </a:r>
          </a:p>
          <a:p>
            <a:pPr>
              <a:lnSpc>
                <a:spcPct val="150000"/>
              </a:lnSpc>
            </a:pPr>
            <a:r>
              <a:rPr lang="en-US" sz="2200" dirty="0"/>
              <a:t>Example (Applied Pathology):</a:t>
            </a:r>
          </a:p>
          <a:p>
            <a:pPr>
              <a:lnSpc>
                <a:spcPct val="150000"/>
              </a:lnSpc>
            </a:pPr>
            <a:r>
              <a:rPr lang="en-US" sz="2200" dirty="0"/>
              <a:t>  Recurrent abortions due to chromosomal abnormalities = linked to Beeja-dosha</a:t>
            </a:r>
          </a:p>
          <a:p>
            <a:pPr>
              <a:lnSpc>
                <a:spcPct val="150000"/>
              </a:lnSpc>
            </a:pPr>
            <a:r>
              <a:rPr lang="en-US" sz="2200" dirty="0"/>
              <a:t> Mental retardation or congenital anomalies like cleft palate = </a:t>
            </a:r>
            <a:r>
              <a:rPr lang="en-US" sz="2200" dirty="0" err="1"/>
              <a:t>Sharīraja</a:t>
            </a:r>
            <a:r>
              <a:rPr lang="en-US" sz="2200" dirty="0"/>
              <a:t> </a:t>
            </a:r>
            <a:r>
              <a:rPr lang="en-US" sz="2200" dirty="0" err="1"/>
              <a:t>vikāra</a:t>
            </a:r>
            <a:endParaRPr lang="en-US" sz="2200" dirty="0"/>
          </a:p>
          <a:p>
            <a:endParaRPr lang="en-US" dirty="0"/>
          </a:p>
          <a:p>
            <a:endParaRPr lang="en-US" dirty="0"/>
          </a:p>
        </p:txBody>
      </p:sp>
    </p:spTree>
    <p:extLst>
      <p:ext uri="{BB962C8B-B14F-4D97-AF65-F5344CB8AC3E}">
        <p14:creationId xmlns:p14="http://schemas.microsoft.com/office/powerpoint/2010/main" val="3094510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8428F-EC74-9E6F-4796-D258B2D27B6E}"/>
              </a:ext>
            </a:extLst>
          </p:cNvPr>
          <p:cNvSpPr>
            <a:spLocks noGrp="1"/>
          </p:cNvSpPr>
          <p:nvPr>
            <p:ph idx="1"/>
          </p:nvPr>
        </p:nvSpPr>
        <p:spPr>
          <a:xfrm>
            <a:off x="604520" y="657224"/>
            <a:ext cx="10825480" cy="5286376"/>
          </a:xfrm>
        </p:spPr>
        <p:txBody>
          <a:bodyPr>
            <a:normAutofit/>
          </a:bodyPr>
          <a:lstStyle/>
          <a:p>
            <a:pPr marL="0" indent="0">
              <a:lnSpc>
                <a:spcPct val="150000"/>
              </a:lnSpc>
              <a:buNone/>
            </a:pPr>
            <a:r>
              <a:rPr lang="en-US" dirty="0"/>
              <a:t> </a:t>
            </a:r>
            <a:r>
              <a:rPr lang="en-US" sz="2400" b="1" dirty="0">
                <a:solidFill>
                  <a:srgbClr val="FF0000"/>
                </a:solidFill>
              </a:rPr>
              <a:t>Environmental Factors (</a:t>
            </a:r>
            <a:r>
              <a:rPr lang="en-US" sz="2400" b="1" dirty="0" err="1">
                <a:solidFill>
                  <a:srgbClr val="FF0000"/>
                </a:solidFill>
              </a:rPr>
              <a:t>Āhāra</a:t>
            </a:r>
            <a:r>
              <a:rPr lang="en-US" sz="2400" b="1" dirty="0">
                <a:solidFill>
                  <a:srgbClr val="FF0000"/>
                </a:solidFill>
              </a:rPr>
              <a:t>, </a:t>
            </a:r>
            <a:r>
              <a:rPr lang="en-US" sz="2400" b="1" dirty="0" err="1">
                <a:solidFill>
                  <a:srgbClr val="FF0000"/>
                </a:solidFill>
              </a:rPr>
              <a:t>Vihāra</a:t>
            </a:r>
            <a:r>
              <a:rPr lang="en-US" sz="2400" b="1" dirty="0">
                <a:solidFill>
                  <a:srgbClr val="FF0000"/>
                </a:solidFill>
              </a:rPr>
              <a:t>, Desha, </a:t>
            </a:r>
            <a:r>
              <a:rPr lang="en-US" sz="2400" b="1" dirty="0" err="1">
                <a:solidFill>
                  <a:srgbClr val="FF0000"/>
                </a:solidFill>
              </a:rPr>
              <a:t>Kāla</a:t>
            </a:r>
            <a:r>
              <a:rPr lang="en-US" sz="2400" b="1" dirty="0">
                <a:solidFill>
                  <a:srgbClr val="FF0000"/>
                </a:solidFill>
              </a:rPr>
              <a:t>)</a:t>
            </a:r>
          </a:p>
          <a:p>
            <a:pPr>
              <a:lnSpc>
                <a:spcPct val="150000"/>
              </a:lnSpc>
            </a:pPr>
            <a:r>
              <a:rPr lang="en-US" sz="2000" dirty="0"/>
              <a:t>Desha (geographical region), </a:t>
            </a:r>
            <a:r>
              <a:rPr lang="en-US" sz="2000" dirty="0" err="1"/>
              <a:t>Kāla</a:t>
            </a:r>
            <a:r>
              <a:rPr lang="en-US" sz="2000" dirty="0"/>
              <a:t> (seasonal variations), and </a:t>
            </a:r>
            <a:r>
              <a:rPr lang="en-US" sz="2000" dirty="0" err="1"/>
              <a:t>Āhāra-Vihāra</a:t>
            </a:r>
            <a:r>
              <a:rPr lang="en-US" sz="2000" dirty="0"/>
              <a:t> (diet/lifestyle) affect dosha </a:t>
            </a:r>
            <a:r>
              <a:rPr lang="en-US" sz="2000" dirty="0" err="1"/>
              <a:t>prakopa</a:t>
            </a:r>
            <a:r>
              <a:rPr lang="en-US" sz="2000" dirty="0"/>
              <a:t>.</a:t>
            </a:r>
          </a:p>
          <a:p>
            <a:pPr>
              <a:lnSpc>
                <a:spcPct val="150000"/>
              </a:lnSpc>
            </a:pPr>
            <a:r>
              <a:rPr lang="en-US" sz="2000" dirty="0"/>
              <a:t>These influence Agni, Dhatu formation, and ultimately cause disease if not balanced.</a:t>
            </a:r>
          </a:p>
          <a:p>
            <a:pPr marL="0" indent="0">
              <a:lnSpc>
                <a:spcPct val="150000"/>
              </a:lnSpc>
              <a:buNone/>
            </a:pPr>
            <a:r>
              <a:rPr lang="en-US" sz="2000" dirty="0"/>
              <a:t> </a:t>
            </a:r>
            <a:r>
              <a:rPr lang="en-US" sz="2000" b="1" dirty="0">
                <a:solidFill>
                  <a:srgbClr val="FF0000"/>
                </a:solidFill>
              </a:rPr>
              <a:t>Example (Applied Pathology):</a:t>
            </a:r>
          </a:p>
          <a:p>
            <a:pPr>
              <a:lnSpc>
                <a:spcPct val="150000"/>
              </a:lnSpc>
            </a:pPr>
            <a:r>
              <a:rPr lang="en-US" sz="2000" dirty="0"/>
              <a:t>Urban, sedentary life with heavy food → Kapha aggravation → Diabetes mellitus (Prameha)</a:t>
            </a:r>
          </a:p>
          <a:p>
            <a:pPr>
              <a:lnSpc>
                <a:spcPct val="150000"/>
              </a:lnSpc>
            </a:pPr>
            <a:r>
              <a:rPr lang="en-US" sz="2000" dirty="0"/>
              <a:t>Dusty, dry environment (</a:t>
            </a:r>
            <a:r>
              <a:rPr lang="en-US" sz="2000" dirty="0" err="1"/>
              <a:t>Rūksha</a:t>
            </a:r>
            <a:r>
              <a:rPr lang="en-US" sz="2000" dirty="0"/>
              <a:t>, </a:t>
            </a:r>
            <a:r>
              <a:rPr lang="en-US" sz="2000" dirty="0" err="1"/>
              <a:t>Vāta-prakopaka</a:t>
            </a:r>
            <a:r>
              <a:rPr lang="en-US" sz="2000" dirty="0"/>
              <a:t>) → Asthma (Tamaka </a:t>
            </a:r>
            <a:r>
              <a:rPr lang="en-US" sz="2000" dirty="0" err="1"/>
              <a:t>Shwāsa</a:t>
            </a:r>
            <a:r>
              <a:rPr lang="en-US" sz="2000" dirty="0"/>
              <a:t>)</a:t>
            </a:r>
          </a:p>
          <a:p>
            <a:endParaRPr lang="en-US" dirty="0"/>
          </a:p>
        </p:txBody>
      </p:sp>
    </p:spTree>
    <p:extLst>
      <p:ext uri="{BB962C8B-B14F-4D97-AF65-F5344CB8AC3E}">
        <p14:creationId xmlns:p14="http://schemas.microsoft.com/office/powerpoint/2010/main" val="485534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937941-CF48-6902-A299-5D5BDCC6BEE9}"/>
              </a:ext>
            </a:extLst>
          </p:cNvPr>
          <p:cNvSpPr>
            <a:spLocks noGrp="1"/>
          </p:cNvSpPr>
          <p:nvPr>
            <p:ph idx="1"/>
          </p:nvPr>
        </p:nvSpPr>
        <p:spPr>
          <a:xfrm>
            <a:off x="762000" y="386080"/>
            <a:ext cx="10591800" cy="5790883"/>
          </a:xfrm>
        </p:spPr>
        <p:txBody>
          <a:bodyPr>
            <a:normAutofit fontScale="55000" lnSpcReduction="20000"/>
          </a:bodyPr>
          <a:lstStyle/>
          <a:p>
            <a:pPr>
              <a:lnSpc>
                <a:spcPct val="120000"/>
              </a:lnSpc>
            </a:pPr>
            <a:r>
              <a:rPr lang="en-US" sz="4200" dirty="0" err="1"/>
              <a:t>Kāla</a:t>
            </a:r>
            <a:r>
              <a:rPr lang="en-US" sz="4200" dirty="0"/>
              <a:t> (time) is a causative factor for degeneration (Jara)</a:t>
            </a:r>
          </a:p>
          <a:p>
            <a:pPr>
              <a:lnSpc>
                <a:spcPct val="120000"/>
              </a:lnSpc>
            </a:pPr>
            <a:r>
              <a:rPr lang="en-US" sz="4200" dirty="0"/>
              <a:t> As age advances, Vata increases, Dhatus decrease, leading to diseases of depletion</a:t>
            </a:r>
          </a:p>
          <a:p>
            <a:pPr>
              <a:lnSpc>
                <a:spcPct val="120000"/>
              </a:lnSpc>
            </a:pPr>
            <a:endParaRPr lang="en-US" sz="4200" dirty="0"/>
          </a:p>
          <a:p>
            <a:pPr marL="0" indent="0">
              <a:lnSpc>
                <a:spcPct val="120000"/>
              </a:lnSpc>
              <a:buNone/>
            </a:pPr>
            <a:r>
              <a:rPr lang="en-US" sz="4200" b="1" dirty="0">
                <a:solidFill>
                  <a:srgbClr val="FF0000"/>
                </a:solidFill>
              </a:rPr>
              <a:t>Example (Applied Pathology):</a:t>
            </a:r>
          </a:p>
          <a:p>
            <a:pPr>
              <a:lnSpc>
                <a:spcPct val="120000"/>
              </a:lnSpc>
            </a:pPr>
            <a:r>
              <a:rPr lang="en-US" sz="4200" dirty="0"/>
              <a:t> Osteoarthritis as a natural consequence of </a:t>
            </a:r>
            <a:r>
              <a:rPr lang="en-US" sz="4200" dirty="0" err="1"/>
              <a:t>Asthi</a:t>
            </a:r>
            <a:r>
              <a:rPr lang="en-US" sz="4200" dirty="0"/>
              <a:t> dhatu </a:t>
            </a:r>
            <a:r>
              <a:rPr lang="en-US" sz="4200" dirty="0" err="1"/>
              <a:t>kshaya</a:t>
            </a:r>
            <a:r>
              <a:rPr lang="en-US" sz="4200" dirty="0"/>
              <a:t> and Vata </a:t>
            </a:r>
            <a:r>
              <a:rPr lang="en-US" sz="4200" dirty="0" err="1"/>
              <a:t>vriddhi</a:t>
            </a:r>
            <a:endParaRPr lang="en-US" sz="4200" dirty="0"/>
          </a:p>
          <a:p>
            <a:pPr>
              <a:lnSpc>
                <a:spcPct val="120000"/>
              </a:lnSpc>
            </a:pPr>
            <a:r>
              <a:rPr lang="en-US" sz="4200" dirty="0"/>
              <a:t>Neurodegeneration / Parkinson’s = Majja </a:t>
            </a:r>
            <a:r>
              <a:rPr lang="en-US" sz="4200" dirty="0" err="1"/>
              <a:t>kshaya</a:t>
            </a:r>
            <a:r>
              <a:rPr lang="en-US" sz="4200" dirty="0"/>
              <a:t> + Vata vitiation</a:t>
            </a:r>
          </a:p>
          <a:p>
            <a:pPr>
              <a:lnSpc>
                <a:spcPct val="120000"/>
              </a:lnSpc>
            </a:pPr>
            <a:r>
              <a:rPr lang="en-US" sz="4200" dirty="0"/>
              <a:t>Integrated </a:t>
            </a:r>
            <a:r>
              <a:rPr lang="en-US" sz="4200" dirty="0" err="1"/>
              <a:t>Tridoshic</a:t>
            </a:r>
            <a:r>
              <a:rPr lang="en-US" sz="4200" dirty="0"/>
              <a:t> Mechanism</a:t>
            </a:r>
          </a:p>
          <a:p>
            <a:pPr>
              <a:lnSpc>
                <a:spcPct val="120000"/>
              </a:lnSpc>
            </a:pPr>
            <a:r>
              <a:rPr lang="en-US" sz="4200" dirty="0"/>
              <a:t>Beeja dosha (genetic) predisposes</a:t>
            </a:r>
          </a:p>
          <a:p>
            <a:pPr>
              <a:lnSpc>
                <a:spcPct val="120000"/>
              </a:lnSpc>
            </a:pPr>
            <a:r>
              <a:rPr lang="en-US" sz="4200" dirty="0" err="1"/>
              <a:t>Kāla</a:t>
            </a:r>
            <a:r>
              <a:rPr lang="en-US" sz="4200" dirty="0"/>
              <a:t> (aging or seasonal) precipitates</a:t>
            </a:r>
          </a:p>
          <a:p>
            <a:pPr>
              <a:lnSpc>
                <a:spcPct val="120000"/>
              </a:lnSpc>
            </a:pPr>
            <a:r>
              <a:rPr lang="en-US" sz="4200" dirty="0" err="1"/>
              <a:t>Āhāra-vihāra</a:t>
            </a:r>
            <a:r>
              <a:rPr lang="en-US" sz="4200" dirty="0"/>
              <a:t> / environment modulates the expression</a:t>
            </a:r>
          </a:p>
          <a:p>
            <a:pPr>
              <a:lnSpc>
                <a:spcPct val="120000"/>
              </a:lnSpc>
            </a:pPr>
            <a:endParaRPr lang="en-US" sz="4200" dirty="0"/>
          </a:p>
          <a:p>
            <a:r>
              <a:rPr lang="en-US" dirty="0"/>
              <a:t> </a:t>
            </a:r>
          </a:p>
          <a:p>
            <a:endParaRPr lang="en-US" dirty="0"/>
          </a:p>
        </p:txBody>
      </p:sp>
    </p:spTree>
    <p:extLst>
      <p:ext uri="{BB962C8B-B14F-4D97-AF65-F5344CB8AC3E}">
        <p14:creationId xmlns:p14="http://schemas.microsoft.com/office/powerpoint/2010/main" val="9364993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58334" y="609676"/>
            <a:ext cx="2280920" cy="697230"/>
          </a:xfrm>
          <a:prstGeom prst="rect">
            <a:avLst/>
          </a:prstGeom>
        </p:spPr>
        <p:txBody>
          <a:bodyPr vert="horz" wrap="square" lIns="0" tIns="13335" rIns="0" bIns="0" rtlCol="0">
            <a:spAutoFit/>
          </a:bodyPr>
          <a:lstStyle/>
          <a:p>
            <a:pPr marL="12700">
              <a:lnSpc>
                <a:spcPct val="100000"/>
              </a:lnSpc>
              <a:spcBef>
                <a:spcPts val="105"/>
              </a:spcBef>
            </a:pPr>
            <a:r>
              <a:rPr spc="-10" dirty="0"/>
              <a:t>Thank</a:t>
            </a:r>
            <a:r>
              <a:rPr spc="-235" dirty="0"/>
              <a:t> </a:t>
            </a:r>
            <a:r>
              <a:rPr spc="-100" dirty="0"/>
              <a:t>You</a:t>
            </a:r>
          </a:p>
        </p:txBody>
      </p:sp>
      <p:pic>
        <p:nvPicPr>
          <p:cNvPr id="3" name="object 3"/>
          <p:cNvPicPr/>
          <p:nvPr/>
        </p:nvPicPr>
        <p:blipFill>
          <a:blip r:embed="rId2" cstate="print"/>
          <a:stretch>
            <a:fillRect/>
          </a:stretch>
        </p:blipFill>
        <p:spPr>
          <a:xfrm>
            <a:off x="4267200" y="2276855"/>
            <a:ext cx="3657600" cy="34503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626" y="301740"/>
            <a:ext cx="10515600" cy="872162"/>
          </a:xfrm>
          <a:prstGeom prst="rect">
            <a:avLst/>
          </a:prstGeom>
        </p:spPr>
        <p:txBody>
          <a:bodyPr vert="horz" wrap="square" lIns="0" tIns="315087" rIns="0" bIns="0" rtlCol="0">
            <a:spAutoFit/>
          </a:bodyPr>
          <a:lstStyle/>
          <a:p>
            <a:pPr marL="12700" algn="ctr">
              <a:lnSpc>
                <a:spcPct val="100000"/>
              </a:lnSpc>
              <a:spcBef>
                <a:spcPts val="105"/>
              </a:spcBef>
            </a:pPr>
            <a:r>
              <a:rPr sz="3600" b="1" spc="-35" dirty="0">
                <a:solidFill>
                  <a:srgbClr val="FF0000"/>
                </a:solidFill>
              </a:rPr>
              <a:t>Ayurveda</a:t>
            </a:r>
            <a:r>
              <a:rPr sz="3600" b="1" spc="-170" dirty="0">
                <a:solidFill>
                  <a:srgbClr val="FF0000"/>
                </a:solidFill>
              </a:rPr>
              <a:t> </a:t>
            </a:r>
            <a:r>
              <a:rPr sz="3600" b="1" spc="-30" dirty="0">
                <a:solidFill>
                  <a:srgbClr val="FF0000"/>
                </a:solidFill>
              </a:rPr>
              <a:t>Influence,</a:t>
            </a:r>
            <a:r>
              <a:rPr sz="3600" b="1" spc="-145" dirty="0">
                <a:solidFill>
                  <a:srgbClr val="FF0000"/>
                </a:solidFill>
              </a:rPr>
              <a:t> </a:t>
            </a:r>
            <a:r>
              <a:rPr sz="3600" b="1" spc="-50" dirty="0">
                <a:solidFill>
                  <a:srgbClr val="FF0000"/>
                </a:solidFill>
              </a:rPr>
              <a:t>Deliberate</a:t>
            </a:r>
            <a:r>
              <a:rPr sz="3600" b="1" spc="-195" dirty="0">
                <a:solidFill>
                  <a:srgbClr val="FF0000"/>
                </a:solidFill>
              </a:rPr>
              <a:t> </a:t>
            </a:r>
            <a:r>
              <a:rPr sz="3600" b="1" spc="-20" dirty="0">
                <a:solidFill>
                  <a:srgbClr val="FF0000"/>
                </a:solidFill>
              </a:rPr>
              <a:t>Ingnorance?</a:t>
            </a:r>
          </a:p>
        </p:txBody>
      </p:sp>
      <p:sp>
        <p:nvSpPr>
          <p:cNvPr id="3" name="object 3"/>
          <p:cNvSpPr txBox="1"/>
          <p:nvPr/>
        </p:nvSpPr>
        <p:spPr>
          <a:xfrm>
            <a:off x="740303" y="1681631"/>
            <a:ext cx="9459595" cy="4765040"/>
          </a:xfrm>
          <a:prstGeom prst="rect">
            <a:avLst/>
          </a:prstGeom>
        </p:spPr>
        <p:txBody>
          <a:bodyPr vert="horz" wrap="square" lIns="0" tIns="12700" rIns="0" bIns="0" rtlCol="0">
            <a:spAutoFit/>
          </a:bodyPr>
          <a:lstStyle/>
          <a:p>
            <a:pPr marL="240665" indent="-227965">
              <a:lnSpc>
                <a:spcPct val="100000"/>
              </a:lnSpc>
              <a:spcBef>
                <a:spcPts val="100"/>
              </a:spcBef>
              <a:buFont typeface="Wingdings"/>
              <a:buChar char=""/>
              <a:tabLst>
                <a:tab pos="240665" algn="l"/>
                <a:tab pos="6017260" algn="l"/>
              </a:tabLst>
            </a:pPr>
            <a:r>
              <a:rPr sz="3300" spc="-30" dirty="0">
                <a:solidFill>
                  <a:srgbClr val="006FC0"/>
                </a:solidFill>
                <a:latin typeface="Calibri"/>
                <a:cs typeface="Calibri"/>
              </a:rPr>
              <a:t>Hippocrates-</a:t>
            </a:r>
            <a:r>
              <a:rPr sz="3300" dirty="0">
                <a:solidFill>
                  <a:srgbClr val="006FC0"/>
                </a:solidFill>
                <a:latin typeface="Calibri"/>
                <a:cs typeface="Calibri"/>
              </a:rPr>
              <a:t>Theory</a:t>
            </a:r>
            <a:r>
              <a:rPr sz="3300" spc="45" dirty="0">
                <a:solidFill>
                  <a:srgbClr val="006FC0"/>
                </a:solidFill>
                <a:latin typeface="Calibri"/>
                <a:cs typeface="Calibri"/>
              </a:rPr>
              <a:t> </a:t>
            </a:r>
            <a:r>
              <a:rPr sz="3300" dirty="0">
                <a:solidFill>
                  <a:srgbClr val="006FC0"/>
                </a:solidFill>
                <a:latin typeface="Calibri"/>
                <a:cs typeface="Calibri"/>
              </a:rPr>
              <a:t>of</a:t>
            </a:r>
            <a:r>
              <a:rPr sz="3300" spc="45" dirty="0">
                <a:solidFill>
                  <a:srgbClr val="006FC0"/>
                </a:solidFill>
                <a:latin typeface="Calibri"/>
                <a:cs typeface="Calibri"/>
              </a:rPr>
              <a:t> </a:t>
            </a:r>
            <a:r>
              <a:rPr sz="3300" spc="-10" dirty="0">
                <a:solidFill>
                  <a:srgbClr val="006FC0"/>
                </a:solidFill>
                <a:latin typeface="Calibri"/>
                <a:cs typeface="Calibri"/>
              </a:rPr>
              <a:t>Humours-</a:t>
            </a:r>
            <a:r>
              <a:rPr sz="3300" dirty="0">
                <a:solidFill>
                  <a:srgbClr val="006FC0"/>
                </a:solidFill>
                <a:latin typeface="Calibri"/>
                <a:cs typeface="Calibri"/>
              </a:rPr>
              <a:t>	</a:t>
            </a:r>
            <a:r>
              <a:rPr sz="3300" i="1" spc="-10" dirty="0">
                <a:solidFill>
                  <a:srgbClr val="001F5F"/>
                </a:solidFill>
                <a:latin typeface="Calibri"/>
                <a:cs typeface="Calibri"/>
              </a:rPr>
              <a:t>Tridosha</a:t>
            </a:r>
            <a:endParaRPr sz="3300" dirty="0">
              <a:latin typeface="Calibri"/>
              <a:cs typeface="Calibri"/>
            </a:endParaRPr>
          </a:p>
          <a:p>
            <a:pPr>
              <a:lnSpc>
                <a:spcPct val="100000"/>
              </a:lnSpc>
              <a:spcBef>
                <a:spcPts val="355"/>
              </a:spcBef>
              <a:buClr>
                <a:srgbClr val="006FC0"/>
              </a:buClr>
              <a:buFont typeface="Wingdings"/>
              <a:buChar char=""/>
            </a:pPr>
            <a:endParaRPr sz="3300" dirty="0">
              <a:latin typeface="Calibri"/>
              <a:cs typeface="Calibri"/>
            </a:endParaRPr>
          </a:p>
          <a:p>
            <a:pPr marL="240665" indent="-227965">
              <a:lnSpc>
                <a:spcPct val="100000"/>
              </a:lnSpc>
              <a:buFont typeface="Wingdings"/>
              <a:buChar char=""/>
              <a:tabLst>
                <a:tab pos="240665" algn="l"/>
                <a:tab pos="5653405" algn="l"/>
              </a:tabLst>
            </a:pPr>
            <a:r>
              <a:rPr sz="3300" spc="-10" dirty="0">
                <a:solidFill>
                  <a:srgbClr val="006FC0"/>
                </a:solidFill>
                <a:latin typeface="Calibri"/>
                <a:cs typeface="Calibri"/>
              </a:rPr>
              <a:t>Aristotal-</a:t>
            </a:r>
            <a:r>
              <a:rPr sz="3300" spc="-100" dirty="0">
                <a:solidFill>
                  <a:srgbClr val="006FC0"/>
                </a:solidFill>
                <a:latin typeface="Calibri"/>
                <a:cs typeface="Calibri"/>
              </a:rPr>
              <a:t> </a:t>
            </a:r>
            <a:r>
              <a:rPr sz="3300" dirty="0">
                <a:solidFill>
                  <a:srgbClr val="006FC0"/>
                </a:solidFill>
                <a:latin typeface="Calibri"/>
                <a:cs typeface="Calibri"/>
              </a:rPr>
              <a:t>Primordial</a:t>
            </a:r>
            <a:r>
              <a:rPr sz="3300" spc="-95" dirty="0">
                <a:solidFill>
                  <a:srgbClr val="006FC0"/>
                </a:solidFill>
                <a:latin typeface="Calibri"/>
                <a:cs typeface="Calibri"/>
              </a:rPr>
              <a:t> </a:t>
            </a:r>
            <a:r>
              <a:rPr sz="3300" spc="-10" dirty="0">
                <a:solidFill>
                  <a:srgbClr val="006FC0"/>
                </a:solidFill>
                <a:latin typeface="Calibri"/>
                <a:cs typeface="Calibri"/>
              </a:rPr>
              <a:t>Elements-</a:t>
            </a:r>
            <a:r>
              <a:rPr sz="3300" dirty="0">
                <a:solidFill>
                  <a:srgbClr val="006FC0"/>
                </a:solidFill>
                <a:latin typeface="Calibri"/>
                <a:cs typeface="Calibri"/>
              </a:rPr>
              <a:t>	</a:t>
            </a:r>
            <a:r>
              <a:rPr sz="3300" i="1" spc="-10" dirty="0">
                <a:solidFill>
                  <a:srgbClr val="001F5F"/>
                </a:solidFill>
                <a:latin typeface="Calibri"/>
                <a:cs typeface="Calibri"/>
              </a:rPr>
              <a:t>Panchmahabhuta</a:t>
            </a:r>
            <a:endParaRPr sz="3300" dirty="0">
              <a:latin typeface="Calibri"/>
              <a:cs typeface="Calibri"/>
            </a:endParaRPr>
          </a:p>
          <a:p>
            <a:pPr>
              <a:lnSpc>
                <a:spcPct val="100000"/>
              </a:lnSpc>
              <a:spcBef>
                <a:spcPts val="355"/>
              </a:spcBef>
              <a:buClr>
                <a:srgbClr val="006FC0"/>
              </a:buClr>
              <a:buFont typeface="Wingdings"/>
              <a:buChar char=""/>
            </a:pPr>
            <a:endParaRPr sz="3300" dirty="0">
              <a:latin typeface="Calibri"/>
              <a:cs typeface="Calibri"/>
            </a:endParaRPr>
          </a:p>
          <a:p>
            <a:pPr marL="240665" indent="-227965">
              <a:lnSpc>
                <a:spcPct val="100000"/>
              </a:lnSpc>
              <a:buFont typeface="Wingdings"/>
              <a:buChar char=""/>
              <a:tabLst>
                <a:tab pos="240665" algn="l"/>
              </a:tabLst>
            </a:pPr>
            <a:r>
              <a:rPr sz="3300" spc="-25" dirty="0">
                <a:solidFill>
                  <a:srgbClr val="006FC0"/>
                </a:solidFill>
                <a:latin typeface="Calibri"/>
                <a:cs typeface="Calibri"/>
              </a:rPr>
              <a:t>Galen-</a:t>
            </a:r>
            <a:r>
              <a:rPr sz="3300" dirty="0">
                <a:solidFill>
                  <a:srgbClr val="006FC0"/>
                </a:solidFill>
                <a:latin typeface="Calibri"/>
                <a:cs typeface="Calibri"/>
              </a:rPr>
              <a:t>Use</a:t>
            </a:r>
            <a:r>
              <a:rPr sz="3300" spc="-45" dirty="0">
                <a:solidFill>
                  <a:srgbClr val="006FC0"/>
                </a:solidFill>
                <a:latin typeface="Calibri"/>
                <a:cs typeface="Calibri"/>
              </a:rPr>
              <a:t> </a:t>
            </a:r>
            <a:r>
              <a:rPr sz="3300" dirty="0">
                <a:solidFill>
                  <a:srgbClr val="006FC0"/>
                </a:solidFill>
                <a:latin typeface="Calibri"/>
                <a:cs typeface="Calibri"/>
              </a:rPr>
              <a:t>of</a:t>
            </a:r>
            <a:r>
              <a:rPr sz="3300" spc="-60" dirty="0">
                <a:solidFill>
                  <a:srgbClr val="006FC0"/>
                </a:solidFill>
                <a:latin typeface="Calibri"/>
                <a:cs typeface="Calibri"/>
              </a:rPr>
              <a:t> </a:t>
            </a:r>
            <a:r>
              <a:rPr sz="3300" dirty="0">
                <a:solidFill>
                  <a:srgbClr val="006FC0"/>
                </a:solidFill>
                <a:latin typeface="Calibri"/>
                <a:cs typeface="Calibri"/>
              </a:rPr>
              <a:t>Tincture</a:t>
            </a:r>
            <a:r>
              <a:rPr sz="3300" spc="-25" dirty="0">
                <a:solidFill>
                  <a:srgbClr val="006FC0"/>
                </a:solidFill>
                <a:latin typeface="Calibri"/>
                <a:cs typeface="Calibri"/>
              </a:rPr>
              <a:t> </a:t>
            </a:r>
            <a:r>
              <a:rPr sz="3300" dirty="0">
                <a:solidFill>
                  <a:srgbClr val="006FC0"/>
                </a:solidFill>
                <a:latin typeface="Calibri"/>
                <a:cs typeface="Calibri"/>
              </a:rPr>
              <a:t>&amp;</a:t>
            </a:r>
            <a:r>
              <a:rPr sz="3300" spc="-60" dirty="0">
                <a:solidFill>
                  <a:srgbClr val="006FC0"/>
                </a:solidFill>
                <a:latin typeface="Calibri"/>
                <a:cs typeface="Calibri"/>
              </a:rPr>
              <a:t> </a:t>
            </a:r>
            <a:r>
              <a:rPr sz="3300" dirty="0">
                <a:solidFill>
                  <a:srgbClr val="006FC0"/>
                </a:solidFill>
                <a:latin typeface="Calibri"/>
                <a:cs typeface="Calibri"/>
              </a:rPr>
              <a:t>Extracts-</a:t>
            </a:r>
            <a:r>
              <a:rPr sz="3300" spc="-55" dirty="0">
                <a:solidFill>
                  <a:srgbClr val="006FC0"/>
                </a:solidFill>
                <a:latin typeface="Calibri"/>
                <a:cs typeface="Calibri"/>
              </a:rPr>
              <a:t> </a:t>
            </a:r>
            <a:r>
              <a:rPr sz="3300" i="1" spc="-10" dirty="0">
                <a:solidFill>
                  <a:srgbClr val="001F5F"/>
                </a:solidFill>
                <a:latin typeface="Calibri"/>
                <a:cs typeface="Calibri"/>
              </a:rPr>
              <a:t>Kashayam</a:t>
            </a:r>
            <a:r>
              <a:rPr sz="3300" i="1" spc="-20" dirty="0">
                <a:solidFill>
                  <a:srgbClr val="001F5F"/>
                </a:solidFill>
                <a:latin typeface="Calibri"/>
                <a:cs typeface="Calibri"/>
              </a:rPr>
              <a:t> </a:t>
            </a:r>
            <a:r>
              <a:rPr sz="3300" i="1" dirty="0">
                <a:solidFill>
                  <a:srgbClr val="001F5F"/>
                </a:solidFill>
                <a:latin typeface="Calibri"/>
                <a:cs typeface="Calibri"/>
              </a:rPr>
              <a:t>&amp;</a:t>
            </a:r>
            <a:r>
              <a:rPr sz="3300" i="1" spc="-60" dirty="0">
                <a:solidFill>
                  <a:srgbClr val="001F5F"/>
                </a:solidFill>
                <a:latin typeface="Calibri"/>
                <a:cs typeface="Calibri"/>
              </a:rPr>
              <a:t> </a:t>
            </a:r>
            <a:r>
              <a:rPr sz="3300" i="1" spc="-10" dirty="0">
                <a:solidFill>
                  <a:srgbClr val="001F5F"/>
                </a:solidFill>
                <a:latin typeface="Calibri"/>
                <a:cs typeface="Calibri"/>
              </a:rPr>
              <a:t>Ghana</a:t>
            </a:r>
            <a:endParaRPr sz="3300" dirty="0">
              <a:latin typeface="Calibri"/>
              <a:cs typeface="Calibri"/>
            </a:endParaRPr>
          </a:p>
          <a:p>
            <a:pPr>
              <a:lnSpc>
                <a:spcPct val="100000"/>
              </a:lnSpc>
              <a:spcBef>
                <a:spcPts val="340"/>
              </a:spcBef>
              <a:buClr>
                <a:srgbClr val="006FC0"/>
              </a:buClr>
              <a:buFont typeface="Wingdings"/>
              <a:buChar char=""/>
            </a:pPr>
            <a:endParaRPr sz="3300" dirty="0">
              <a:latin typeface="Calibri"/>
              <a:cs typeface="Calibri"/>
            </a:endParaRPr>
          </a:p>
          <a:p>
            <a:pPr marL="240665" indent="-227965">
              <a:lnSpc>
                <a:spcPct val="100000"/>
              </a:lnSpc>
              <a:buFont typeface="Wingdings"/>
              <a:buChar char=""/>
              <a:tabLst>
                <a:tab pos="240665" algn="l"/>
              </a:tabLst>
            </a:pPr>
            <a:r>
              <a:rPr sz="3300" dirty="0">
                <a:solidFill>
                  <a:srgbClr val="006FC0"/>
                </a:solidFill>
                <a:latin typeface="Calibri"/>
                <a:cs typeface="Calibri"/>
              </a:rPr>
              <a:t>Willem</a:t>
            </a:r>
            <a:r>
              <a:rPr sz="3300" spc="-125" dirty="0">
                <a:solidFill>
                  <a:srgbClr val="006FC0"/>
                </a:solidFill>
                <a:latin typeface="Calibri"/>
                <a:cs typeface="Calibri"/>
              </a:rPr>
              <a:t> </a:t>
            </a:r>
            <a:r>
              <a:rPr sz="3300" spc="-10" dirty="0">
                <a:solidFill>
                  <a:srgbClr val="006FC0"/>
                </a:solidFill>
                <a:latin typeface="Calibri"/>
                <a:cs typeface="Calibri"/>
              </a:rPr>
              <a:t>Osler-</a:t>
            </a:r>
            <a:r>
              <a:rPr sz="3300" dirty="0">
                <a:solidFill>
                  <a:srgbClr val="006FC0"/>
                </a:solidFill>
                <a:latin typeface="Calibri"/>
                <a:cs typeface="Calibri"/>
              </a:rPr>
              <a:t>Individual</a:t>
            </a:r>
            <a:r>
              <a:rPr sz="3300" spc="-75" dirty="0">
                <a:solidFill>
                  <a:srgbClr val="006FC0"/>
                </a:solidFill>
                <a:latin typeface="Calibri"/>
                <a:cs typeface="Calibri"/>
              </a:rPr>
              <a:t> </a:t>
            </a:r>
            <a:r>
              <a:rPr sz="3300" spc="-20" dirty="0">
                <a:solidFill>
                  <a:srgbClr val="006FC0"/>
                </a:solidFill>
                <a:latin typeface="Calibri"/>
                <a:cs typeface="Calibri"/>
              </a:rPr>
              <a:t>Variation-</a:t>
            </a:r>
            <a:r>
              <a:rPr sz="3300" spc="-114" dirty="0">
                <a:solidFill>
                  <a:srgbClr val="006FC0"/>
                </a:solidFill>
                <a:latin typeface="Calibri"/>
                <a:cs typeface="Calibri"/>
              </a:rPr>
              <a:t> </a:t>
            </a:r>
            <a:r>
              <a:rPr sz="3300" i="1" spc="-10" dirty="0">
                <a:solidFill>
                  <a:srgbClr val="001F5F"/>
                </a:solidFill>
                <a:latin typeface="Calibri"/>
                <a:cs typeface="Calibri"/>
              </a:rPr>
              <a:t>Prakruti</a:t>
            </a:r>
            <a:endParaRPr sz="3300" dirty="0">
              <a:latin typeface="Calibri"/>
              <a:cs typeface="Calibri"/>
            </a:endParaRPr>
          </a:p>
          <a:p>
            <a:pPr>
              <a:lnSpc>
                <a:spcPct val="100000"/>
              </a:lnSpc>
              <a:spcBef>
                <a:spcPts val="355"/>
              </a:spcBef>
              <a:buClr>
                <a:srgbClr val="006FC0"/>
              </a:buClr>
              <a:buFont typeface="Wingdings"/>
              <a:buChar char=""/>
            </a:pPr>
            <a:endParaRPr sz="3300" dirty="0">
              <a:latin typeface="Calibri"/>
              <a:cs typeface="Calibri"/>
            </a:endParaRPr>
          </a:p>
          <a:p>
            <a:pPr marL="240665" indent="-227965">
              <a:lnSpc>
                <a:spcPct val="100000"/>
              </a:lnSpc>
              <a:buFont typeface="Wingdings"/>
              <a:buChar char=""/>
              <a:tabLst>
                <a:tab pos="240665" algn="l"/>
                <a:tab pos="2318385" algn="l"/>
                <a:tab pos="4272915" algn="l"/>
                <a:tab pos="5916930" algn="l"/>
              </a:tabLst>
            </a:pPr>
            <a:r>
              <a:rPr sz="3300" dirty="0">
                <a:solidFill>
                  <a:srgbClr val="006FC0"/>
                </a:solidFill>
                <a:latin typeface="Calibri"/>
                <a:cs typeface="Calibri"/>
              </a:rPr>
              <a:t>Dean</a:t>
            </a:r>
            <a:r>
              <a:rPr sz="3300" spc="-20" dirty="0">
                <a:solidFill>
                  <a:srgbClr val="006FC0"/>
                </a:solidFill>
                <a:latin typeface="Calibri"/>
                <a:cs typeface="Calibri"/>
              </a:rPr>
              <a:t> </a:t>
            </a:r>
            <a:r>
              <a:rPr sz="3300" spc="-10" dirty="0">
                <a:solidFill>
                  <a:srgbClr val="006FC0"/>
                </a:solidFill>
                <a:latin typeface="Calibri"/>
                <a:cs typeface="Calibri"/>
              </a:rPr>
              <a:t>Ornis</a:t>
            </a:r>
            <a:r>
              <a:rPr sz="3300" dirty="0">
                <a:solidFill>
                  <a:srgbClr val="006FC0"/>
                </a:solidFill>
                <a:latin typeface="Calibri"/>
                <a:cs typeface="Calibri"/>
              </a:rPr>
              <a:t>	</a:t>
            </a:r>
            <a:r>
              <a:rPr sz="3300" spc="-25" dirty="0">
                <a:solidFill>
                  <a:srgbClr val="006FC0"/>
                </a:solidFill>
                <a:latin typeface="Calibri"/>
                <a:cs typeface="Calibri"/>
              </a:rPr>
              <a:t>-</a:t>
            </a:r>
            <a:r>
              <a:rPr sz="3300" spc="-10" dirty="0">
                <a:solidFill>
                  <a:srgbClr val="006FC0"/>
                </a:solidFill>
                <a:latin typeface="Calibri"/>
                <a:cs typeface="Calibri"/>
              </a:rPr>
              <a:t>Reversing</a:t>
            </a:r>
            <a:r>
              <a:rPr sz="3300" dirty="0">
                <a:solidFill>
                  <a:srgbClr val="006FC0"/>
                </a:solidFill>
                <a:latin typeface="Calibri"/>
                <a:cs typeface="Calibri"/>
              </a:rPr>
              <a:t>	</a:t>
            </a:r>
            <a:r>
              <a:rPr sz="3300" spc="-20" dirty="0">
                <a:solidFill>
                  <a:srgbClr val="006FC0"/>
                </a:solidFill>
                <a:latin typeface="Calibri"/>
                <a:cs typeface="Calibri"/>
              </a:rPr>
              <a:t>CVDs</a:t>
            </a:r>
            <a:r>
              <a:rPr sz="3300" dirty="0">
                <a:solidFill>
                  <a:srgbClr val="006FC0"/>
                </a:solidFill>
                <a:latin typeface="Calibri"/>
                <a:cs typeface="Calibri"/>
              </a:rPr>
              <a:t>	</a:t>
            </a:r>
            <a:r>
              <a:rPr sz="3300" spc="-25" dirty="0">
                <a:solidFill>
                  <a:srgbClr val="006FC0"/>
                </a:solidFill>
                <a:latin typeface="Calibri"/>
                <a:cs typeface="Calibri"/>
              </a:rPr>
              <a:t>-</a:t>
            </a:r>
            <a:r>
              <a:rPr sz="3300" i="1" dirty="0">
                <a:solidFill>
                  <a:srgbClr val="001F5F"/>
                </a:solidFill>
                <a:latin typeface="Calibri"/>
                <a:cs typeface="Calibri"/>
              </a:rPr>
              <a:t>Samprapti</a:t>
            </a:r>
            <a:r>
              <a:rPr sz="3300" i="1" spc="-40" dirty="0">
                <a:solidFill>
                  <a:srgbClr val="001F5F"/>
                </a:solidFill>
                <a:latin typeface="Calibri"/>
                <a:cs typeface="Calibri"/>
              </a:rPr>
              <a:t> </a:t>
            </a:r>
            <a:r>
              <a:rPr sz="3300" i="1" spc="-10" dirty="0">
                <a:solidFill>
                  <a:srgbClr val="001F5F"/>
                </a:solidFill>
                <a:latin typeface="Calibri"/>
                <a:cs typeface="Calibri"/>
              </a:rPr>
              <a:t>Vighatan</a:t>
            </a:r>
            <a:endParaRPr sz="3300"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2192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32780-B436-42F5-BD21-C417E033B65D}"/>
              </a:ext>
            </a:extLst>
          </p:cNvPr>
          <p:cNvSpPr txBox="1">
            <a:spLocks/>
          </p:cNvSpPr>
          <p:nvPr/>
        </p:nvSpPr>
        <p:spPr>
          <a:xfrm>
            <a:off x="609600" y="274638"/>
            <a:ext cx="10972800" cy="635053"/>
          </a:xfrm>
          <a:prstGeom prst="rect">
            <a:avLst/>
          </a:prstGeom>
        </p:spPr>
        <p:txBody>
          <a:bodyPr>
            <a:noAutofit/>
          </a:bodyPr>
          <a:lst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a:lstStyle>
          <a:p>
            <a:r>
              <a:rPr lang="hi-IN" sz="3733" b="1" dirty="0">
                <a:solidFill>
                  <a:srgbClr val="FF0000"/>
                </a:solidFill>
              </a:rPr>
              <a:t>स्वास्थ व अस्वास्थ</a:t>
            </a:r>
            <a:br>
              <a:rPr lang="en-GB" sz="3733" b="1" dirty="0">
                <a:solidFill>
                  <a:srgbClr val="FF0000"/>
                </a:solidFill>
              </a:rPr>
            </a:br>
            <a:endParaRPr lang="en-IN" sz="3733" b="1" dirty="0">
              <a:solidFill>
                <a:srgbClr val="FF0000"/>
              </a:solidFill>
            </a:endParaRPr>
          </a:p>
        </p:txBody>
      </p:sp>
      <p:sp>
        <p:nvSpPr>
          <p:cNvPr id="3" name="Content Placeholder 2">
            <a:extLst>
              <a:ext uri="{FF2B5EF4-FFF2-40B4-BE49-F238E27FC236}">
                <a16:creationId xmlns:a16="http://schemas.microsoft.com/office/drawing/2014/main" id="{6CD1BDFE-7576-4EE0-9DC1-AC60442DF2DC}"/>
              </a:ext>
            </a:extLst>
          </p:cNvPr>
          <p:cNvSpPr txBox="1">
            <a:spLocks/>
          </p:cNvSpPr>
          <p:nvPr/>
        </p:nvSpPr>
        <p:spPr>
          <a:xfrm>
            <a:off x="1635760" y="990600"/>
            <a:ext cx="2895600" cy="5689600"/>
          </a:xfrm>
          <a:prstGeom prst="rect">
            <a:avLst/>
          </a:prstGeom>
        </p:spPr>
        <p:txBody>
          <a:bodyPr>
            <a:normAutofit fontScale="70000" lnSpcReduction="20000"/>
          </a:bodyPr>
          <a:lst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a:lstStyle>
          <a:p>
            <a:pPr marL="0" indent="0">
              <a:buNone/>
            </a:pPr>
            <a:r>
              <a:rPr lang="en-GB" sz="2400" b="1" dirty="0">
                <a:solidFill>
                  <a:srgbClr val="C00000"/>
                </a:solidFill>
              </a:rPr>
              <a:t>      </a:t>
            </a:r>
            <a:r>
              <a:rPr lang="hi-IN" sz="2400" b="1" dirty="0">
                <a:solidFill>
                  <a:srgbClr val="C00000"/>
                </a:solidFill>
              </a:rPr>
              <a:t>संपतभाव  (साम्यावस्था)</a:t>
            </a:r>
            <a:endParaRPr lang="en-GB" sz="2400" b="1" dirty="0">
              <a:solidFill>
                <a:srgbClr val="C00000"/>
              </a:solidFill>
            </a:endParaRPr>
          </a:p>
          <a:p>
            <a:pPr marL="0" indent="0">
              <a:buNone/>
            </a:pPr>
            <a:endParaRPr lang="en-GB" sz="2000" b="1" dirty="0">
              <a:solidFill>
                <a:srgbClr val="C00000"/>
              </a:solidFill>
            </a:endParaRPr>
          </a:p>
          <a:p>
            <a:pPr marL="0" indent="0">
              <a:buNone/>
            </a:pPr>
            <a:endParaRPr lang="en-GB" sz="2400" b="1" dirty="0">
              <a:solidFill>
                <a:srgbClr val="C00000"/>
              </a:solidFill>
            </a:endParaRPr>
          </a:p>
          <a:p>
            <a:pPr marL="0" indent="0">
              <a:buNone/>
            </a:pPr>
            <a:r>
              <a:rPr lang="en-GB" sz="2400" b="1" dirty="0">
                <a:solidFill>
                  <a:srgbClr val="C00000"/>
                </a:solidFill>
              </a:rPr>
              <a:t>            </a:t>
            </a:r>
            <a:r>
              <a:rPr lang="hi-IN" sz="2400" b="1" dirty="0">
                <a:solidFill>
                  <a:srgbClr val="C00000"/>
                </a:solidFill>
              </a:rPr>
              <a:t>समदोष</a:t>
            </a:r>
            <a:endParaRPr lang="en-GB" sz="2400" b="1" dirty="0">
              <a:solidFill>
                <a:srgbClr val="C00000"/>
              </a:solidFill>
            </a:endParaRPr>
          </a:p>
          <a:p>
            <a:pPr marL="0" indent="0">
              <a:buNone/>
            </a:pPr>
            <a:endParaRPr lang="en-GB" sz="2000" b="1" dirty="0">
              <a:solidFill>
                <a:srgbClr val="C00000"/>
              </a:solidFill>
            </a:endParaRPr>
          </a:p>
          <a:p>
            <a:pPr marL="0" indent="0">
              <a:buNone/>
            </a:pPr>
            <a:endParaRPr lang="en-GB" sz="2000" b="1" dirty="0">
              <a:solidFill>
                <a:srgbClr val="C00000"/>
              </a:solidFill>
            </a:endParaRPr>
          </a:p>
          <a:p>
            <a:pPr marL="0" indent="0">
              <a:buNone/>
            </a:pPr>
            <a:r>
              <a:rPr lang="en-GB" sz="2000" b="1" dirty="0">
                <a:solidFill>
                  <a:srgbClr val="C00000"/>
                </a:solidFill>
              </a:rPr>
              <a:t>            </a:t>
            </a:r>
            <a:r>
              <a:rPr lang="hi-IN" sz="2400" b="1" dirty="0">
                <a:solidFill>
                  <a:srgbClr val="C00000"/>
                </a:solidFill>
              </a:rPr>
              <a:t>सम्यक् अग्निकर्म </a:t>
            </a:r>
            <a:endParaRPr lang="en-GB" sz="2400" b="1" dirty="0">
              <a:solidFill>
                <a:srgbClr val="C00000"/>
              </a:solidFill>
            </a:endParaRPr>
          </a:p>
          <a:p>
            <a:pPr marL="0" indent="0">
              <a:buNone/>
            </a:pPr>
            <a:endParaRPr lang="en-GB" sz="2000" b="1" dirty="0">
              <a:solidFill>
                <a:srgbClr val="C00000"/>
              </a:solidFill>
            </a:endParaRPr>
          </a:p>
          <a:p>
            <a:pPr marL="0" indent="0">
              <a:buNone/>
            </a:pPr>
            <a:endParaRPr lang="en-GB" sz="2000" b="1" dirty="0">
              <a:solidFill>
                <a:srgbClr val="C00000"/>
              </a:solidFill>
            </a:endParaRPr>
          </a:p>
          <a:p>
            <a:pPr marL="0" indent="0">
              <a:buNone/>
            </a:pPr>
            <a:r>
              <a:rPr lang="en-GB" sz="2000" b="1" dirty="0">
                <a:solidFill>
                  <a:srgbClr val="C00000"/>
                </a:solidFill>
              </a:rPr>
              <a:t>        </a:t>
            </a:r>
            <a:r>
              <a:rPr lang="hi-IN" sz="2400" b="1" dirty="0">
                <a:solidFill>
                  <a:srgbClr val="C00000"/>
                </a:solidFill>
              </a:rPr>
              <a:t>यथोचित् ध</a:t>
            </a:r>
            <a:r>
              <a:rPr lang="en-GB" sz="2400" b="1" dirty="0">
                <a:solidFill>
                  <a:srgbClr val="C00000"/>
                </a:solidFill>
              </a:rPr>
              <a:t>i</a:t>
            </a:r>
            <a:r>
              <a:rPr lang="hi-IN" sz="2400" b="1" dirty="0">
                <a:solidFill>
                  <a:srgbClr val="C00000"/>
                </a:solidFill>
              </a:rPr>
              <a:t>तुनिर्माण</a:t>
            </a:r>
            <a:endParaRPr lang="en-GB" sz="2400" b="1" dirty="0">
              <a:solidFill>
                <a:srgbClr val="C00000"/>
              </a:solidFill>
            </a:endParaRPr>
          </a:p>
          <a:p>
            <a:endParaRPr lang="en-GB" sz="2000" b="1" dirty="0">
              <a:solidFill>
                <a:srgbClr val="C00000"/>
              </a:solidFill>
            </a:endParaRPr>
          </a:p>
          <a:p>
            <a:endParaRPr lang="en-GB" sz="2000" b="1" dirty="0">
              <a:solidFill>
                <a:srgbClr val="C00000"/>
              </a:solidFill>
            </a:endParaRPr>
          </a:p>
          <a:p>
            <a:pPr marL="0" indent="0">
              <a:buNone/>
            </a:pPr>
            <a:r>
              <a:rPr lang="hi-IN" sz="2000" b="1" dirty="0">
                <a:solidFill>
                  <a:srgbClr val="C00000"/>
                </a:solidFill>
              </a:rPr>
              <a:t> </a:t>
            </a:r>
            <a:r>
              <a:rPr lang="hi-IN" sz="2400" b="1" dirty="0">
                <a:solidFill>
                  <a:srgbClr val="C00000"/>
                </a:solidFill>
              </a:rPr>
              <a:t>यथोचित मलो्त्पत्ति व मलोत्सर्जन </a:t>
            </a:r>
            <a:endParaRPr lang="en-GB" sz="2400" b="1" dirty="0">
              <a:solidFill>
                <a:srgbClr val="C00000"/>
              </a:solidFill>
            </a:endParaRPr>
          </a:p>
          <a:p>
            <a:endParaRPr lang="en-GB" sz="2000" b="1" dirty="0">
              <a:solidFill>
                <a:srgbClr val="C00000"/>
              </a:solidFill>
            </a:endParaRPr>
          </a:p>
          <a:p>
            <a:pPr>
              <a:buFont typeface="Arial" panose="020B0604020202020204" pitchFamily="34" charset="0"/>
              <a:buNone/>
            </a:pPr>
            <a:r>
              <a:rPr lang="en-IN" sz="2000" b="1" dirty="0">
                <a:solidFill>
                  <a:srgbClr val="C00000"/>
                </a:solidFill>
              </a:rPr>
              <a:t>    </a:t>
            </a:r>
            <a:r>
              <a:rPr lang="hi-IN" sz="2400" b="1" dirty="0">
                <a:solidFill>
                  <a:srgbClr val="C00000"/>
                </a:solidFill>
              </a:rPr>
              <a:t>प्रसन्न मन इन्द्रियादि</a:t>
            </a:r>
            <a:endParaRPr lang="en-GB" sz="2400" b="1" dirty="0">
              <a:solidFill>
                <a:srgbClr val="C00000"/>
              </a:solidFill>
            </a:endParaRPr>
          </a:p>
          <a:p>
            <a:pPr>
              <a:buFont typeface="Arial" panose="020B0604020202020204" pitchFamily="34" charset="0"/>
              <a:buNone/>
            </a:pPr>
            <a:r>
              <a:rPr lang="en-IN" sz="2400" b="1" dirty="0">
                <a:solidFill>
                  <a:srgbClr val="C00000"/>
                </a:solidFill>
              </a:rPr>
              <a:t>          </a:t>
            </a:r>
            <a:r>
              <a:rPr lang="hi-IN" sz="2400" b="1" dirty="0">
                <a:solidFill>
                  <a:srgbClr val="C00000"/>
                </a:solidFill>
              </a:rPr>
              <a:t>( स्वस्थावस्था) </a:t>
            </a:r>
            <a:endParaRPr lang="en-GB" sz="2400" b="1" dirty="0">
              <a:solidFill>
                <a:srgbClr val="C00000"/>
              </a:solidFill>
            </a:endParaRPr>
          </a:p>
          <a:p>
            <a:endParaRPr lang="en-GB" sz="2000" dirty="0"/>
          </a:p>
          <a:p>
            <a:endParaRPr lang="en-GB" sz="2000" dirty="0"/>
          </a:p>
          <a:p>
            <a:endParaRPr lang="en-GB" sz="2000" dirty="0"/>
          </a:p>
          <a:p>
            <a:endParaRPr lang="en-IN" sz="2000" dirty="0"/>
          </a:p>
        </p:txBody>
      </p:sp>
      <p:sp>
        <p:nvSpPr>
          <p:cNvPr id="4" name="Content Placeholder 3">
            <a:extLst>
              <a:ext uri="{FF2B5EF4-FFF2-40B4-BE49-F238E27FC236}">
                <a16:creationId xmlns:a16="http://schemas.microsoft.com/office/drawing/2014/main" id="{8E097573-1FCA-4575-AB46-18FB8DD66422}"/>
              </a:ext>
            </a:extLst>
          </p:cNvPr>
          <p:cNvSpPr txBox="1">
            <a:spLocks/>
          </p:cNvSpPr>
          <p:nvPr/>
        </p:nvSpPr>
        <p:spPr>
          <a:xfrm>
            <a:off x="6502400" y="838201"/>
            <a:ext cx="2743200" cy="5638799"/>
          </a:xfrm>
          <a:prstGeom prst="rect">
            <a:avLst/>
          </a:prstGeom>
        </p:spPr>
        <p:txBody>
          <a:bodyPr>
            <a:normAutofit fontScale="55000" lnSpcReduction="20000"/>
          </a:bodyPr>
          <a:lst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a:lstStyle>
          <a:p>
            <a:pPr marL="0" indent="0" algn="ctr">
              <a:buNone/>
            </a:pPr>
            <a:r>
              <a:rPr lang="hi-IN" sz="2667" b="1" dirty="0"/>
              <a:t>                                                                             </a:t>
            </a:r>
            <a:r>
              <a:rPr lang="en-GB" sz="2667" b="1" dirty="0"/>
              <a:t> </a:t>
            </a:r>
            <a:r>
              <a:rPr lang="hi-IN" sz="2667" b="1" dirty="0">
                <a:solidFill>
                  <a:srgbClr val="C00000"/>
                </a:solidFill>
              </a:rPr>
              <a:t>विपत् भाव (विषमावस्था)</a:t>
            </a:r>
            <a:endParaRPr lang="en-US" sz="2667" b="1" dirty="0">
              <a:solidFill>
                <a:srgbClr val="C00000"/>
              </a:solidFill>
            </a:endParaRPr>
          </a:p>
          <a:p>
            <a:pPr marL="0" indent="0" algn="ctr">
              <a:buNone/>
            </a:pPr>
            <a:endParaRPr lang="en-US" sz="2000" b="1" dirty="0">
              <a:solidFill>
                <a:srgbClr val="C00000"/>
              </a:solidFill>
            </a:endParaRPr>
          </a:p>
          <a:p>
            <a:pPr marL="0" indent="0" algn="ctr">
              <a:buNone/>
            </a:pPr>
            <a:endParaRPr lang="en-US" sz="1200" b="1" dirty="0">
              <a:solidFill>
                <a:srgbClr val="C00000"/>
              </a:solidFill>
            </a:endParaRPr>
          </a:p>
          <a:p>
            <a:pPr marL="0" indent="0" algn="ctr">
              <a:buNone/>
            </a:pPr>
            <a:r>
              <a:rPr lang="hi-IN" sz="2667" b="1" dirty="0">
                <a:solidFill>
                  <a:srgbClr val="C00000"/>
                </a:solidFill>
              </a:rPr>
              <a:t>विषमदोष</a:t>
            </a:r>
            <a:endParaRPr lang="en-GB" sz="2667" b="1" dirty="0">
              <a:solidFill>
                <a:srgbClr val="C00000"/>
              </a:solidFill>
            </a:endParaRPr>
          </a:p>
          <a:p>
            <a:pPr marL="0" indent="0" algn="ctr">
              <a:buNone/>
            </a:pPr>
            <a:endParaRPr lang="en-GB" sz="2000" b="1" dirty="0">
              <a:solidFill>
                <a:srgbClr val="C00000"/>
              </a:solidFill>
            </a:endParaRPr>
          </a:p>
          <a:p>
            <a:pPr marL="0" indent="0" algn="ctr">
              <a:buNone/>
            </a:pPr>
            <a:endParaRPr lang="en-GB" sz="400" b="1" dirty="0">
              <a:solidFill>
                <a:srgbClr val="C00000"/>
              </a:solidFill>
            </a:endParaRPr>
          </a:p>
          <a:p>
            <a:pPr marL="0" indent="0" algn="ctr">
              <a:buNone/>
            </a:pPr>
            <a:r>
              <a:rPr lang="en-GB" sz="2667" b="1" dirty="0">
                <a:solidFill>
                  <a:srgbClr val="C00000"/>
                </a:solidFill>
              </a:rPr>
              <a:t>     </a:t>
            </a:r>
            <a:r>
              <a:rPr lang="hi-IN" sz="2667" b="1" dirty="0">
                <a:solidFill>
                  <a:srgbClr val="C00000"/>
                </a:solidFill>
              </a:rPr>
              <a:t>मंद-तीक्ष्ण-विषमाग्नि </a:t>
            </a:r>
          </a:p>
          <a:p>
            <a:pPr algn="ctr"/>
            <a:endParaRPr lang="en-GB" sz="2000" b="1" dirty="0">
              <a:solidFill>
                <a:srgbClr val="C00000"/>
              </a:solidFill>
            </a:endParaRPr>
          </a:p>
          <a:p>
            <a:pPr algn="ctr"/>
            <a:endParaRPr lang="en-GB" sz="2000" b="1" dirty="0">
              <a:solidFill>
                <a:srgbClr val="C00000"/>
              </a:solidFill>
            </a:endParaRPr>
          </a:p>
          <a:p>
            <a:pPr marL="0" indent="0" algn="ctr">
              <a:buNone/>
            </a:pPr>
            <a:r>
              <a:rPr lang="en-GB" sz="2667" b="1" dirty="0">
                <a:solidFill>
                  <a:srgbClr val="C00000"/>
                </a:solidFill>
              </a:rPr>
              <a:t>  </a:t>
            </a:r>
            <a:r>
              <a:rPr lang="hi-IN" sz="2667" b="1" dirty="0">
                <a:solidFill>
                  <a:srgbClr val="C00000"/>
                </a:solidFill>
              </a:rPr>
              <a:t>धातुनिर्माण व पोषण मे बाधा</a:t>
            </a:r>
            <a:endParaRPr lang="en-GB" sz="2667" b="1" dirty="0">
              <a:solidFill>
                <a:srgbClr val="C00000"/>
              </a:solidFill>
            </a:endParaRPr>
          </a:p>
          <a:p>
            <a:pPr marL="0" indent="0" algn="ctr">
              <a:buNone/>
            </a:pPr>
            <a:r>
              <a:rPr lang="en-GB" sz="2000" b="1" dirty="0">
                <a:solidFill>
                  <a:srgbClr val="C00000"/>
                </a:solidFill>
              </a:rPr>
              <a:t> </a:t>
            </a:r>
          </a:p>
          <a:p>
            <a:pPr marL="0" indent="0" algn="ctr">
              <a:buNone/>
            </a:pPr>
            <a:r>
              <a:rPr lang="en-US" sz="2000" b="1" dirty="0">
                <a:solidFill>
                  <a:srgbClr val="C00000"/>
                </a:solidFill>
              </a:rPr>
              <a:t> </a:t>
            </a:r>
          </a:p>
          <a:p>
            <a:pPr marL="0" indent="0" algn="ctr">
              <a:buNone/>
            </a:pPr>
            <a:r>
              <a:rPr lang="hi-IN" sz="2667" b="1" dirty="0">
                <a:solidFill>
                  <a:srgbClr val="C00000"/>
                </a:solidFill>
              </a:rPr>
              <a:t>मल घटक व उत्सर्जन् क्रिया</a:t>
            </a:r>
            <a:r>
              <a:rPr lang="en-GB" sz="2667" b="1" dirty="0">
                <a:solidFill>
                  <a:srgbClr val="C00000"/>
                </a:solidFill>
              </a:rPr>
              <a:t>             </a:t>
            </a:r>
            <a:r>
              <a:rPr lang="hi-IN" sz="2667" b="1" dirty="0">
                <a:solidFill>
                  <a:srgbClr val="C00000"/>
                </a:solidFill>
              </a:rPr>
              <a:t> प्रभावित्</a:t>
            </a:r>
            <a:r>
              <a:rPr lang="en-GB" sz="2667" b="1" dirty="0">
                <a:solidFill>
                  <a:srgbClr val="C00000"/>
                </a:solidFill>
              </a:rPr>
              <a:t> </a:t>
            </a:r>
          </a:p>
          <a:p>
            <a:pPr algn="ctr"/>
            <a:endParaRPr lang="en-GB" sz="2000" b="1" dirty="0">
              <a:solidFill>
                <a:srgbClr val="C00000"/>
              </a:solidFill>
            </a:endParaRPr>
          </a:p>
          <a:p>
            <a:pPr algn="ctr"/>
            <a:endParaRPr lang="en-GB" sz="2000" b="1" dirty="0">
              <a:solidFill>
                <a:srgbClr val="C00000"/>
              </a:solidFill>
            </a:endParaRPr>
          </a:p>
          <a:p>
            <a:pPr marL="0" indent="0" algn="ctr">
              <a:buNone/>
            </a:pPr>
            <a:r>
              <a:rPr lang="en-GB" sz="2667" b="1" dirty="0">
                <a:solidFill>
                  <a:srgbClr val="C00000"/>
                </a:solidFill>
              </a:rPr>
              <a:t>      </a:t>
            </a:r>
            <a:r>
              <a:rPr lang="hi-IN" sz="2667" b="1" dirty="0">
                <a:solidFill>
                  <a:srgbClr val="C00000"/>
                </a:solidFill>
              </a:rPr>
              <a:t>अप्रसन्न मन इन्द्रि्यादि</a:t>
            </a:r>
            <a:endParaRPr lang="en-GB" sz="2667" b="1" dirty="0">
              <a:solidFill>
                <a:srgbClr val="C00000"/>
              </a:solidFill>
            </a:endParaRPr>
          </a:p>
          <a:p>
            <a:pPr marL="0" indent="0" algn="ctr">
              <a:buNone/>
            </a:pPr>
            <a:r>
              <a:rPr lang="en-GB" sz="2667" b="1" dirty="0">
                <a:solidFill>
                  <a:srgbClr val="C00000"/>
                </a:solidFill>
              </a:rPr>
              <a:t>   </a:t>
            </a:r>
            <a:r>
              <a:rPr lang="hi-IN" sz="2667" b="1" dirty="0">
                <a:solidFill>
                  <a:srgbClr val="C00000"/>
                </a:solidFill>
              </a:rPr>
              <a:t>( रुग्णावस्था/ विकारावस्था)</a:t>
            </a:r>
          </a:p>
          <a:p>
            <a:pPr algn="ctr"/>
            <a:endParaRPr lang="en-GB" sz="2000" dirty="0"/>
          </a:p>
          <a:p>
            <a:pPr algn="ctr"/>
            <a:endParaRPr lang="en-GB" sz="2000" dirty="0"/>
          </a:p>
          <a:p>
            <a:pPr marL="0" indent="0" algn="ctr">
              <a:buNone/>
            </a:pPr>
            <a:endParaRPr lang="hi-IN" sz="2000" dirty="0"/>
          </a:p>
        </p:txBody>
      </p:sp>
      <p:sp>
        <p:nvSpPr>
          <p:cNvPr id="5" name="Down Arrow 6">
            <a:extLst>
              <a:ext uri="{FF2B5EF4-FFF2-40B4-BE49-F238E27FC236}">
                <a16:creationId xmlns:a16="http://schemas.microsoft.com/office/drawing/2014/main" id="{E8CC9358-A159-43F9-B3F9-472F1954917D}"/>
              </a:ext>
            </a:extLst>
          </p:cNvPr>
          <p:cNvSpPr/>
          <p:nvPr/>
        </p:nvSpPr>
        <p:spPr>
          <a:xfrm>
            <a:off x="2479717" y="1441449"/>
            <a:ext cx="304800"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6" name="Down Arrow 6">
            <a:extLst>
              <a:ext uri="{FF2B5EF4-FFF2-40B4-BE49-F238E27FC236}">
                <a16:creationId xmlns:a16="http://schemas.microsoft.com/office/drawing/2014/main" id="{D0CE1766-73C9-477F-9177-0C882A8AAD5D}"/>
              </a:ext>
            </a:extLst>
          </p:cNvPr>
          <p:cNvSpPr/>
          <p:nvPr/>
        </p:nvSpPr>
        <p:spPr>
          <a:xfrm>
            <a:off x="2459397" y="2290445"/>
            <a:ext cx="304800"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7" name="Down Arrow 6">
            <a:extLst>
              <a:ext uri="{FF2B5EF4-FFF2-40B4-BE49-F238E27FC236}">
                <a16:creationId xmlns:a16="http://schemas.microsoft.com/office/drawing/2014/main" id="{D5E043D6-CA56-4D59-B0CE-EBDA14F8D31D}"/>
              </a:ext>
            </a:extLst>
          </p:cNvPr>
          <p:cNvSpPr/>
          <p:nvPr/>
        </p:nvSpPr>
        <p:spPr>
          <a:xfrm>
            <a:off x="2479717" y="3362495"/>
            <a:ext cx="335280"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8" name="Down Arrow 6">
            <a:extLst>
              <a:ext uri="{FF2B5EF4-FFF2-40B4-BE49-F238E27FC236}">
                <a16:creationId xmlns:a16="http://schemas.microsoft.com/office/drawing/2014/main" id="{87152B19-F277-48C7-A68F-2EBA7FDBA077}"/>
              </a:ext>
            </a:extLst>
          </p:cNvPr>
          <p:cNvSpPr/>
          <p:nvPr/>
        </p:nvSpPr>
        <p:spPr>
          <a:xfrm>
            <a:off x="2449238" y="4330698"/>
            <a:ext cx="351301"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9" name="Down Arrow 6">
            <a:extLst>
              <a:ext uri="{FF2B5EF4-FFF2-40B4-BE49-F238E27FC236}">
                <a16:creationId xmlns:a16="http://schemas.microsoft.com/office/drawing/2014/main" id="{2DCE0847-0AB2-4F63-A11A-40FDF8FD14F7}"/>
              </a:ext>
            </a:extLst>
          </p:cNvPr>
          <p:cNvSpPr/>
          <p:nvPr/>
        </p:nvSpPr>
        <p:spPr>
          <a:xfrm>
            <a:off x="2408598" y="5226043"/>
            <a:ext cx="259157"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10" name="Down Arrow 6">
            <a:extLst>
              <a:ext uri="{FF2B5EF4-FFF2-40B4-BE49-F238E27FC236}">
                <a16:creationId xmlns:a16="http://schemas.microsoft.com/office/drawing/2014/main" id="{18B0A183-8B7C-4823-86C9-FECBD7757214}"/>
              </a:ext>
            </a:extLst>
          </p:cNvPr>
          <p:cNvSpPr/>
          <p:nvPr/>
        </p:nvSpPr>
        <p:spPr>
          <a:xfrm>
            <a:off x="7650983" y="1357473"/>
            <a:ext cx="406400"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11" name="Down Arrow 6">
            <a:extLst>
              <a:ext uri="{FF2B5EF4-FFF2-40B4-BE49-F238E27FC236}">
                <a16:creationId xmlns:a16="http://schemas.microsoft.com/office/drawing/2014/main" id="{77886653-D2CF-4A9D-B0BD-B4B3D3A862D9}"/>
              </a:ext>
            </a:extLst>
          </p:cNvPr>
          <p:cNvSpPr/>
          <p:nvPr/>
        </p:nvSpPr>
        <p:spPr>
          <a:xfrm>
            <a:off x="7615373" y="2275103"/>
            <a:ext cx="431347" cy="419103"/>
          </a:xfrm>
          <a:prstGeom prst="downArrow">
            <a:avLst>
              <a:gd name="adj1" fmla="val 50000"/>
              <a:gd name="adj2" fmla="val 327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12" name="Down Arrow 6">
            <a:extLst>
              <a:ext uri="{FF2B5EF4-FFF2-40B4-BE49-F238E27FC236}">
                <a16:creationId xmlns:a16="http://schemas.microsoft.com/office/drawing/2014/main" id="{D53E21FA-D46B-40A2-889D-B5C1E457AD66}"/>
              </a:ext>
            </a:extLst>
          </p:cNvPr>
          <p:cNvSpPr/>
          <p:nvPr/>
        </p:nvSpPr>
        <p:spPr>
          <a:xfrm>
            <a:off x="7620000" y="3082604"/>
            <a:ext cx="371192" cy="4564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13" name="Down Arrow 6">
            <a:extLst>
              <a:ext uri="{FF2B5EF4-FFF2-40B4-BE49-F238E27FC236}">
                <a16:creationId xmlns:a16="http://schemas.microsoft.com/office/drawing/2014/main" id="{97628F08-D375-4020-89F6-8288088679CC}"/>
              </a:ext>
            </a:extLst>
          </p:cNvPr>
          <p:cNvSpPr/>
          <p:nvPr/>
        </p:nvSpPr>
        <p:spPr>
          <a:xfrm>
            <a:off x="7752080" y="3918255"/>
            <a:ext cx="304800"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
        <p:nvSpPr>
          <p:cNvPr id="14" name="Down Arrow 6">
            <a:extLst>
              <a:ext uri="{FF2B5EF4-FFF2-40B4-BE49-F238E27FC236}">
                <a16:creationId xmlns:a16="http://schemas.microsoft.com/office/drawing/2014/main" id="{DCA3CB70-BDC1-4D6E-B1E7-5366A187B8EF}"/>
              </a:ext>
            </a:extLst>
          </p:cNvPr>
          <p:cNvSpPr/>
          <p:nvPr/>
        </p:nvSpPr>
        <p:spPr>
          <a:xfrm>
            <a:off x="7615373" y="5063143"/>
            <a:ext cx="371192" cy="419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prstClr val="white"/>
                </a:solidFill>
              </a:rPr>
              <a:t>          </a:t>
            </a:r>
            <a:endParaRPr lang="en-IN" sz="2400" dirty="0">
              <a:solidFill>
                <a:prstClr val="white"/>
              </a:solidFill>
            </a:endParaRPr>
          </a:p>
        </p:txBody>
      </p:sp>
    </p:spTree>
    <p:extLst>
      <p:ext uri="{BB962C8B-B14F-4D97-AF65-F5344CB8AC3E}">
        <p14:creationId xmlns:p14="http://schemas.microsoft.com/office/powerpoint/2010/main" val="3037286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05702" y="5707176"/>
            <a:ext cx="4803140" cy="391160"/>
          </a:xfrm>
          <a:prstGeom prst="rect">
            <a:avLst/>
          </a:prstGeom>
        </p:spPr>
        <p:txBody>
          <a:bodyPr vert="horz" wrap="square" lIns="0" tIns="12700" rIns="0" bIns="0" rtlCol="0">
            <a:spAutoFit/>
          </a:bodyPr>
          <a:lstStyle/>
          <a:p>
            <a:pPr marL="12700">
              <a:lnSpc>
                <a:spcPct val="100000"/>
              </a:lnSpc>
              <a:spcBef>
                <a:spcPts val="100"/>
              </a:spcBef>
              <a:tabLst>
                <a:tab pos="1987550" algn="l"/>
                <a:tab pos="2402205" algn="l"/>
                <a:tab pos="3603625" algn="l"/>
              </a:tabLst>
            </a:pPr>
            <a:r>
              <a:rPr sz="3600" b="1" spc="-15" baseline="1157" dirty="0">
                <a:solidFill>
                  <a:srgbClr val="C00000"/>
                </a:solidFill>
                <a:latin typeface="Nirmala UI"/>
                <a:cs typeface="Nirmala UI"/>
              </a:rPr>
              <a:t>दोषधातमलम</a:t>
            </a:r>
            <a:r>
              <a:rPr sz="3600" b="1" spc="-15" baseline="-3472" dirty="0">
                <a:solidFill>
                  <a:srgbClr val="C00000"/>
                </a:solidFill>
                <a:latin typeface="Nirmala UI"/>
                <a:cs typeface="Nirmala UI"/>
              </a:rPr>
              <a:t>ू</a:t>
            </a:r>
            <a:r>
              <a:rPr sz="3600" b="1" spc="-15" baseline="1157" dirty="0">
                <a:solidFill>
                  <a:srgbClr val="C00000"/>
                </a:solidFill>
                <a:latin typeface="Nirmala UI"/>
                <a:cs typeface="Nirmala UI"/>
              </a:rPr>
              <a:t>लं</a:t>
            </a:r>
            <a:r>
              <a:rPr sz="3600" b="1" baseline="1157" dirty="0">
                <a:solidFill>
                  <a:srgbClr val="C00000"/>
                </a:solidFill>
                <a:latin typeface="Nirmala UI"/>
                <a:cs typeface="Nirmala UI"/>
              </a:rPr>
              <a:t>	</a:t>
            </a:r>
            <a:r>
              <a:rPr sz="3600" b="1" spc="-37" baseline="1157" dirty="0">
                <a:solidFill>
                  <a:srgbClr val="C00000"/>
                </a:solidFill>
                <a:latin typeface="Nirmala UI"/>
                <a:cs typeface="Nirmala UI"/>
              </a:rPr>
              <a:t>दि</a:t>
            </a:r>
            <a:r>
              <a:rPr sz="3600" b="1" baseline="1157" dirty="0">
                <a:solidFill>
                  <a:srgbClr val="C00000"/>
                </a:solidFill>
                <a:latin typeface="Nirmala UI"/>
                <a:cs typeface="Nirmala UI"/>
              </a:rPr>
              <a:t>	</a:t>
            </a:r>
            <a:r>
              <a:rPr sz="3600" b="1" spc="-225" baseline="1157" dirty="0">
                <a:solidFill>
                  <a:srgbClr val="C00000"/>
                </a:solidFill>
                <a:latin typeface="Nirmala UI"/>
                <a:cs typeface="Nirmala UI"/>
              </a:rPr>
              <a:t>शरीरम</a:t>
            </a:r>
            <a:r>
              <a:rPr sz="3600" b="1" spc="-450" baseline="1157" dirty="0">
                <a:solidFill>
                  <a:srgbClr val="C00000"/>
                </a:solidFill>
                <a:latin typeface="Nirmala UI"/>
                <a:cs typeface="Nirmala UI"/>
              </a:rPr>
              <a:t> </a:t>
            </a:r>
            <a:r>
              <a:rPr sz="2400" b="1" dirty="0">
                <a:solidFill>
                  <a:srgbClr val="C00000"/>
                </a:solidFill>
                <a:latin typeface="Nirmala UI"/>
                <a:cs typeface="Nirmala UI"/>
              </a:rPr>
              <a:t>्</a:t>
            </a:r>
            <a:r>
              <a:rPr sz="2400" b="1" spc="190" dirty="0">
                <a:solidFill>
                  <a:srgbClr val="C00000"/>
                </a:solidFill>
                <a:latin typeface="Nirmala UI"/>
                <a:cs typeface="Nirmala UI"/>
              </a:rPr>
              <a:t> </a:t>
            </a:r>
            <a:r>
              <a:rPr sz="3600" b="1" spc="-75" baseline="1157" dirty="0">
                <a:solidFill>
                  <a:srgbClr val="C00000"/>
                </a:solidFill>
                <a:latin typeface="Nirmala UI"/>
                <a:cs typeface="Nirmala UI"/>
              </a:rPr>
              <a:t>!</a:t>
            </a:r>
            <a:r>
              <a:rPr sz="3600" b="1" baseline="1157" dirty="0">
                <a:solidFill>
                  <a:srgbClr val="C00000"/>
                </a:solidFill>
                <a:latin typeface="Nirmala UI"/>
                <a:cs typeface="Nirmala UI"/>
              </a:rPr>
              <a:t>	</a:t>
            </a:r>
            <a:r>
              <a:rPr sz="3600" b="1" spc="-157" baseline="1157" dirty="0">
                <a:solidFill>
                  <a:srgbClr val="C00000"/>
                </a:solidFill>
                <a:latin typeface="Nirmala UI"/>
                <a:cs typeface="Nirmala UI"/>
              </a:rPr>
              <a:t>स</a:t>
            </a:r>
            <a:r>
              <a:rPr sz="3600" b="1" spc="-157" baseline="-3472" dirty="0">
                <a:solidFill>
                  <a:srgbClr val="C00000"/>
                </a:solidFill>
                <a:latin typeface="Nirmala UI"/>
                <a:cs typeface="Nirmala UI"/>
              </a:rPr>
              <a:t>ु</a:t>
            </a:r>
            <a:r>
              <a:rPr sz="3600" b="1" spc="-157" baseline="1157" dirty="0">
                <a:solidFill>
                  <a:srgbClr val="C00000"/>
                </a:solidFill>
                <a:latin typeface="Nirmala UI"/>
                <a:cs typeface="Nirmala UI"/>
              </a:rPr>
              <a:t>.स</a:t>
            </a:r>
            <a:r>
              <a:rPr sz="3600" b="1" spc="-157" baseline="-3472" dirty="0">
                <a:solidFill>
                  <a:srgbClr val="C00000"/>
                </a:solidFill>
                <a:latin typeface="Nirmala UI"/>
                <a:cs typeface="Nirmala UI"/>
              </a:rPr>
              <a:t>ू</a:t>
            </a:r>
            <a:r>
              <a:rPr sz="3600" b="1" spc="-157" baseline="1157" dirty="0">
                <a:solidFill>
                  <a:srgbClr val="C00000"/>
                </a:solidFill>
                <a:latin typeface="Nirmala UI"/>
                <a:cs typeface="Nirmala UI"/>
              </a:rPr>
              <a:t>.५१/३</a:t>
            </a:r>
            <a:endParaRPr sz="3600" baseline="1157">
              <a:latin typeface="Nirmala UI"/>
              <a:cs typeface="Nirmala UI"/>
            </a:endParaRPr>
          </a:p>
        </p:txBody>
      </p:sp>
      <p:pic>
        <p:nvPicPr>
          <p:cNvPr id="3" name="object 3"/>
          <p:cNvPicPr/>
          <p:nvPr/>
        </p:nvPicPr>
        <p:blipFill>
          <a:blip r:embed="rId2" cstate="print"/>
          <a:stretch>
            <a:fillRect/>
          </a:stretch>
        </p:blipFill>
        <p:spPr>
          <a:xfrm>
            <a:off x="786383" y="699516"/>
            <a:ext cx="4599432" cy="4686300"/>
          </a:xfrm>
          <a:prstGeom prst="rect">
            <a:avLst/>
          </a:prstGeom>
        </p:spPr>
      </p:pic>
      <p:sp>
        <p:nvSpPr>
          <p:cNvPr id="4" name="object 4"/>
          <p:cNvSpPr txBox="1"/>
          <p:nvPr/>
        </p:nvSpPr>
        <p:spPr>
          <a:xfrm>
            <a:off x="6251828" y="497205"/>
            <a:ext cx="141605" cy="422275"/>
          </a:xfrm>
          <a:prstGeom prst="rect">
            <a:avLst/>
          </a:prstGeom>
        </p:spPr>
        <p:txBody>
          <a:bodyPr vert="horz" wrap="square" lIns="0" tIns="13335" rIns="0" bIns="0" rtlCol="0">
            <a:spAutoFit/>
          </a:bodyPr>
          <a:lstStyle/>
          <a:p>
            <a:pPr marL="12700">
              <a:lnSpc>
                <a:spcPct val="100000"/>
              </a:lnSpc>
              <a:spcBef>
                <a:spcPts val="105"/>
              </a:spcBef>
            </a:pPr>
            <a:r>
              <a:rPr sz="2600" spc="-50" dirty="0">
                <a:latin typeface="Arial MT"/>
                <a:cs typeface="Arial MT"/>
              </a:rPr>
              <a:t>•</a:t>
            </a:r>
            <a:endParaRPr sz="2600">
              <a:latin typeface="Arial MT"/>
              <a:cs typeface="Arial MT"/>
            </a:endParaRPr>
          </a:p>
        </p:txBody>
      </p:sp>
      <p:sp>
        <p:nvSpPr>
          <p:cNvPr id="5" name="object 5"/>
          <p:cNvSpPr txBox="1">
            <a:spLocks noGrp="1"/>
          </p:cNvSpPr>
          <p:nvPr>
            <p:ph type="title"/>
          </p:nvPr>
        </p:nvSpPr>
        <p:spPr>
          <a:xfrm>
            <a:off x="8570214" y="497205"/>
            <a:ext cx="1198245" cy="422275"/>
          </a:xfrm>
          <a:prstGeom prst="rect">
            <a:avLst/>
          </a:prstGeom>
        </p:spPr>
        <p:txBody>
          <a:bodyPr vert="horz" wrap="square" lIns="0" tIns="13335" rIns="0" bIns="0" rtlCol="0">
            <a:spAutoFit/>
          </a:bodyPr>
          <a:lstStyle/>
          <a:p>
            <a:pPr marL="12700">
              <a:lnSpc>
                <a:spcPct val="100000"/>
              </a:lnSpc>
              <a:spcBef>
                <a:spcPts val="105"/>
              </a:spcBef>
            </a:pPr>
            <a:r>
              <a:rPr sz="2600" b="1" spc="-20" dirty="0">
                <a:solidFill>
                  <a:srgbClr val="C00000"/>
                </a:solidFill>
                <a:latin typeface="Calibri"/>
                <a:cs typeface="Calibri"/>
              </a:rPr>
              <a:t>Tridosha</a:t>
            </a:r>
            <a:endParaRPr sz="2600">
              <a:latin typeface="Calibri"/>
              <a:cs typeface="Calibri"/>
            </a:endParaRPr>
          </a:p>
        </p:txBody>
      </p:sp>
      <p:sp>
        <p:nvSpPr>
          <p:cNvPr id="6" name="object 6"/>
          <p:cNvSpPr txBox="1"/>
          <p:nvPr/>
        </p:nvSpPr>
        <p:spPr>
          <a:xfrm>
            <a:off x="6251828" y="1710689"/>
            <a:ext cx="141605" cy="422275"/>
          </a:xfrm>
          <a:prstGeom prst="rect">
            <a:avLst/>
          </a:prstGeom>
        </p:spPr>
        <p:txBody>
          <a:bodyPr vert="horz" wrap="square" lIns="0" tIns="13335" rIns="0" bIns="0" rtlCol="0">
            <a:spAutoFit/>
          </a:bodyPr>
          <a:lstStyle/>
          <a:p>
            <a:pPr marL="12700">
              <a:lnSpc>
                <a:spcPct val="100000"/>
              </a:lnSpc>
              <a:spcBef>
                <a:spcPts val="105"/>
              </a:spcBef>
            </a:pPr>
            <a:r>
              <a:rPr sz="2600" spc="-50" dirty="0">
                <a:solidFill>
                  <a:srgbClr val="C00000"/>
                </a:solidFill>
                <a:latin typeface="Arial MT"/>
                <a:cs typeface="Arial MT"/>
              </a:rPr>
              <a:t>•</a:t>
            </a:r>
            <a:endParaRPr sz="2600">
              <a:latin typeface="Arial MT"/>
              <a:cs typeface="Arial MT"/>
            </a:endParaRPr>
          </a:p>
        </p:txBody>
      </p:sp>
      <p:sp>
        <p:nvSpPr>
          <p:cNvPr id="7" name="object 7"/>
          <p:cNvSpPr txBox="1"/>
          <p:nvPr/>
        </p:nvSpPr>
        <p:spPr>
          <a:xfrm>
            <a:off x="8719566" y="1710689"/>
            <a:ext cx="864235" cy="422275"/>
          </a:xfrm>
          <a:prstGeom prst="rect">
            <a:avLst/>
          </a:prstGeom>
        </p:spPr>
        <p:txBody>
          <a:bodyPr vert="horz" wrap="square" lIns="0" tIns="13335" rIns="0" bIns="0" rtlCol="0">
            <a:spAutoFit/>
          </a:bodyPr>
          <a:lstStyle/>
          <a:p>
            <a:pPr marL="12700">
              <a:lnSpc>
                <a:spcPct val="100000"/>
              </a:lnSpc>
              <a:spcBef>
                <a:spcPts val="105"/>
              </a:spcBef>
            </a:pPr>
            <a:r>
              <a:rPr sz="2600" b="1" spc="-10" dirty="0">
                <a:solidFill>
                  <a:srgbClr val="C00000"/>
                </a:solidFill>
                <a:latin typeface="Calibri"/>
                <a:cs typeface="Calibri"/>
              </a:rPr>
              <a:t>Dhatu</a:t>
            </a:r>
            <a:endParaRPr sz="2600">
              <a:latin typeface="Calibri"/>
              <a:cs typeface="Calibri"/>
            </a:endParaRPr>
          </a:p>
        </p:txBody>
      </p:sp>
      <p:sp>
        <p:nvSpPr>
          <p:cNvPr id="8" name="object 8"/>
          <p:cNvSpPr txBox="1"/>
          <p:nvPr/>
        </p:nvSpPr>
        <p:spPr>
          <a:xfrm>
            <a:off x="6251828" y="2923489"/>
            <a:ext cx="141605" cy="422909"/>
          </a:xfrm>
          <a:prstGeom prst="rect">
            <a:avLst/>
          </a:prstGeom>
        </p:spPr>
        <p:txBody>
          <a:bodyPr vert="horz" wrap="square" lIns="0" tIns="13335" rIns="0" bIns="0" rtlCol="0">
            <a:spAutoFit/>
          </a:bodyPr>
          <a:lstStyle/>
          <a:p>
            <a:pPr marL="12700">
              <a:lnSpc>
                <a:spcPct val="100000"/>
              </a:lnSpc>
              <a:spcBef>
                <a:spcPts val="105"/>
              </a:spcBef>
            </a:pPr>
            <a:r>
              <a:rPr sz="2600" spc="-50" dirty="0">
                <a:solidFill>
                  <a:srgbClr val="C00000"/>
                </a:solidFill>
                <a:latin typeface="Arial MT"/>
                <a:cs typeface="Arial MT"/>
              </a:rPr>
              <a:t>•</a:t>
            </a:r>
            <a:endParaRPr sz="2600">
              <a:latin typeface="Arial MT"/>
              <a:cs typeface="Arial MT"/>
            </a:endParaRPr>
          </a:p>
        </p:txBody>
      </p:sp>
      <p:sp>
        <p:nvSpPr>
          <p:cNvPr id="9" name="object 9"/>
          <p:cNvSpPr txBox="1"/>
          <p:nvPr/>
        </p:nvSpPr>
        <p:spPr>
          <a:xfrm>
            <a:off x="8495538" y="2923489"/>
            <a:ext cx="1388110" cy="422909"/>
          </a:xfrm>
          <a:prstGeom prst="rect">
            <a:avLst/>
          </a:prstGeom>
        </p:spPr>
        <p:txBody>
          <a:bodyPr vert="horz" wrap="square" lIns="0" tIns="13335" rIns="0" bIns="0" rtlCol="0">
            <a:spAutoFit/>
          </a:bodyPr>
          <a:lstStyle/>
          <a:p>
            <a:pPr marL="12700">
              <a:lnSpc>
                <a:spcPct val="100000"/>
              </a:lnSpc>
              <a:spcBef>
                <a:spcPts val="105"/>
              </a:spcBef>
            </a:pPr>
            <a:r>
              <a:rPr sz="2600" b="1" spc="-10" dirty="0">
                <a:solidFill>
                  <a:srgbClr val="C00000"/>
                </a:solidFill>
                <a:latin typeface="Calibri"/>
                <a:cs typeface="Calibri"/>
              </a:rPr>
              <a:t>Upadhatu</a:t>
            </a:r>
            <a:endParaRPr sz="2600">
              <a:latin typeface="Calibri"/>
              <a:cs typeface="Calibri"/>
            </a:endParaRPr>
          </a:p>
        </p:txBody>
      </p:sp>
      <p:sp>
        <p:nvSpPr>
          <p:cNvPr id="10" name="object 10"/>
          <p:cNvSpPr txBox="1"/>
          <p:nvPr/>
        </p:nvSpPr>
        <p:spPr>
          <a:xfrm>
            <a:off x="6251828" y="4136847"/>
            <a:ext cx="141605" cy="422909"/>
          </a:xfrm>
          <a:prstGeom prst="rect">
            <a:avLst/>
          </a:prstGeom>
        </p:spPr>
        <p:txBody>
          <a:bodyPr vert="horz" wrap="square" lIns="0" tIns="13335" rIns="0" bIns="0" rtlCol="0">
            <a:spAutoFit/>
          </a:bodyPr>
          <a:lstStyle/>
          <a:p>
            <a:pPr marL="12700">
              <a:lnSpc>
                <a:spcPct val="100000"/>
              </a:lnSpc>
              <a:spcBef>
                <a:spcPts val="105"/>
              </a:spcBef>
            </a:pPr>
            <a:r>
              <a:rPr sz="2600" spc="-50" dirty="0">
                <a:solidFill>
                  <a:srgbClr val="C00000"/>
                </a:solidFill>
                <a:latin typeface="Arial MT"/>
                <a:cs typeface="Arial MT"/>
              </a:rPr>
              <a:t>•</a:t>
            </a:r>
            <a:endParaRPr sz="2600">
              <a:latin typeface="Arial MT"/>
              <a:cs typeface="Arial MT"/>
            </a:endParaRPr>
          </a:p>
        </p:txBody>
      </p:sp>
      <p:sp>
        <p:nvSpPr>
          <p:cNvPr id="11" name="object 11"/>
          <p:cNvSpPr txBox="1"/>
          <p:nvPr/>
        </p:nvSpPr>
        <p:spPr>
          <a:xfrm>
            <a:off x="8719566" y="4136847"/>
            <a:ext cx="723900" cy="422909"/>
          </a:xfrm>
          <a:prstGeom prst="rect">
            <a:avLst/>
          </a:prstGeom>
        </p:spPr>
        <p:txBody>
          <a:bodyPr vert="horz" wrap="square" lIns="0" tIns="13335" rIns="0" bIns="0" rtlCol="0">
            <a:spAutoFit/>
          </a:bodyPr>
          <a:lstStyle/>
          <a:p>
            <a:pPr marL="12700">
              <a:lnSpc>
                <a:spcPct val="100000"/>
              </a:lnSpc>
              <a:spcBef>
                <a:spcPts val="105"/>
              </a:spcBef>
            </a:pPr>
            <a:r>
              <a:rPr sz="2600" b="1" spc="-20" dirty="0">
                <a:solidFill>
                  <a:srgbClr val="C00000"/>
                </a:solidFill>
                <a:latin typeface="Calibri"/>
                <a:cs typeface="Calibri"/>
              </a:rPr>
              <a:t>Mala</a:t>
            </a:r>
            <a:endParaRPr sz="2600">
              <a:latin typeface="Calibri"/>
              <a:cs typeface="Calibri"/>
            </a:endParaRPr>
          </a:p>
        </p:txBody>
      </p:sp>
      <p:grpSp>
        <p:nvGrpSpPr>
          <p:cNvPr id="12" name="object 12"/>
          <p:cNvGrpSpPr/>
          <p:nvPr/>
        </p:nvGrpSpPr>
        <p:grpSpPr>
          <a:xfrm>
            <a:off x="8923019" y="950975"/>
            <a:ext cx="312420" cy="713740"/>
            <a:chOff x="8923019" y="950975"/>
            <a:chExt cx="312420" cy="713740"/>
          </a:xfrm>
        </p:grpSpPr>
        <p:sp>
          <p:nvSpPr>
            <p:cNvPr id="13" name="object 13"/>
            <p:cNvSpPr/>
            <p:nvPr/>
          </p:nvSpPr>
          <p:spPr>
            <a:xfrm>
              <a:off x="8929115" y="957071"/>
              <a:ext cx="300355" cy="701040"/>
            </a:xfrm>
            <a:custGeom>
              <a:avLst/>
              <a:gdLst/>
              <a:ahLst/>
              <a:cxnLst/>
              <a:rect l="l" t="t" r="r" b="b"/>
              <a:pathLst>
                <a:path w="300354" h="701039">
                  <a:moveTo>
                    <a:pt x="225170" y="0"/>
                  </a:moveTo>
                  <a:lnTo>
                    <a:pt x="75056" y="0"/>
                  </a:lnTo>
                  <a:lnTo>
                    <a:pt x="75056" y="550926"/>
                  </a:lnTo>
                  <a:lnTo>
                    <a:pt x="0" y="550926"/>
                  </a:lnTo>
                  <a:lnTo>
                    <a:pt x="150113" y="701039"/>
                  </a:lnTo>
                  <a:lnTo>
                    <a:pt x="300227" y="550926"/>
                  </a:lnTo>
                  <a:lnTo>
                    <a:pt x="225170" y="550926"/>
                  </a:lnTo>
                  <a:lnTo>
                    <a:pt x="225170" y="0"/>
                  </a:lnTo>
                  <a:close/>
                </a:path>
              </a:pathLst>
            </a:custGeom>
            <a:solidFill>
              <a:srgbClr val="4471C4"/>
            </a:solidFill>
          </p:spPr>
          <p:txBody>
            <a:bodyPr wrap="square" lIns="0" tIns="0" rIns="0" bIns="0" rtlCol="0"/>
            <a:lstStyle/>
            <a:p>
              <a:endParaRPr/>
            </a:p>
          </p:txBody>
        </p:sp>
        <p:sp>
          <p:nvSpPr>
            <p:cNvPr id="14" name="object 14"/>
            <p:cNvSpPr/>
            <p:nvPr/>
          </p:nvSpPr>
          <p:spPr>
            <a:xfrm>
              <a:off x="8929115" y="957071"/>
              <a:ext cx="300355" cy="701040"/>
            </a:xfrm>
            <a:custGeom>
              <a:avLst/>
              <a:gdLst/>
              <a:ahLst/>
              <a:cxnLst/>
              <a:rect l="l" t="t" r="r" b="b"/>
              <a:pathLst>
                <a:path w="300354" h="701039">
                  <a:moveTo>
                    <a:pt x="0" y="550926"/>
                  </a:moveTo>
                  <a:lnTo>
                    <a:pt x="75056" y="550926"/>
                  </a:lnTo>
                  <a:lnTo>
                    <a:pt x="75056" y="0"/>
                  </a:lnTo>
                  <a:lnTo>
                    <a:pt x="225170" y="0"/>
                  </a:lnTo>
                  <a:lnTo>
                    <a:pt x="225170" y="550926"/>
                  </a:lnTo>
                  <a:lnTo>
                    <a:pt x="300227" y="550926"/>
                  </a:lnTo>
                  <a:lnTo>
                    <a:pt x="150113" y="701039"/>
                  </a:lnTo>
                  <a:lnTo>
                    <a:pt x="0" y="550926"/>
                  </a:lnTo>
                  <a:close/>
                </a:path>
              </a:pathLst>
            </a:custGeom>
            <a:ln w="12192">
              <a:solidFill>
                <a:srgbClr val="2E528F"/>
              </a:solidFill>
            </a:ln>
          </p:spPr>
          <p:txBody>
            <a:bodyPr wrap="square" lIns="0" tIns="0" rIns="0" bIns="0" rtlCol="0"/>
            <a:lstStyle/>
            <a:p>
              <a:endParaRPr/>
            </a:p>
          </p:txBody>
        </p:sp>
      </p:grpSp>
      <p:grpSp>
        <p:nvGrpSpPr>
          <p:cNvPr id="15" name="object 15"/>
          <p:cNvGrpSpPr/>
          <p:nvPr/>
        </p:nvGrpSpPr>
        <p:grpSpPr>
          <a:xfrm>
            <a:off x="8938259" y="2264664"/>
            <a:ext cx="368935" cy="640080"/>
            <a:chOff x="8938259" y="2264664"/>
            <a:chExt cx="368935" cy="640080"/>
          </a:xfrm>
        </p:grpSpPr>
        <p:sp>
          <p:nvSpPr>
            <p:cNvPr id="16" name="object 16"/>
            <p:cNvSpPr/>
            <p:nvPr/>
          </p:nvSpPr>
          <p:spPr>
            <a:xfrm>
              <a:off x="8944355" y="2270760"/>
              <a:ext cx="356870" cy="628015"/>
            </a:xfrm>
            <a:custGeom>
              <a:avLst/>
              <a:gdLst/>
              <a:ahLst/>
              <a:cxnLst/>
              <a:rect l="l" t="t" r="r" b="b"/>
              <a:pathLst>
                <a:path w="356870" h="628014">
                  <a:moveTo>
                    <a:pt x="267462" y="0"/>
                  </a:moveTo>
                  <a:lnTo>
                    <a:pt x="89153" y="0"/>
                  </a:lnTo>
                  <a:lnTo>
                    <a:pt x="89153" y="449579"/>
                  </a:lnTo>
                  <a:lnTo>
                    <a:pt x="0" y="449579"/>
                  </a:lnTo>
                  <a:lnTo>
                    <a:pt x="178308" y="627888"/>
                  </a:lnTo>
                  <a:lnTo>
                    <a:pt x="356616" y="449579"/>
                  </a:lnTo>
                  <a:lnTo>
                    <a:pt x="267462" y="449579"/>
                  </a:lnTo>
                  <a:lnTo>
                    <a:pt x="267462" y="0"/>
                  </a:lnTo>
                  <a:close/>
                </a:path>
              </a:pathLst>
            </a:custGeom>
            <a:solidFill>
              <a:srgbClr val="4471C4"/>
            </a:solidFill>
          </p:spPr>
          <p:txBody>
            <a:bodyPr wrap="square" lIns="0" tIns="0" rIns="0" bIns="0" rtlCol="0"/>
            <a:lstStyle/>
            <a:p>
              <a:endParaRPr/>
            </a:p>
          </p:txBody>
        </p:sp>
        <p:sp>
          <p:nvSpPr>
            <p:cNvPr id="17" name="object 17"/>
            <p:cNvSpPr/>
            <p:nvPr/>
          </p:nvSpPr>
          <p:spPr>
            <a:xfrm>
              <a:off x="8944355" y="2270760"/>
              <a:ext cx="356870" cy="628015"/>
            </a:xfrm>
            <a:custGeom>
              <a:avLst/>
              <a:gdLst/>
              <a:ahLst/>
              <a:cxnLst/>
              <a:rect l="l" t="t" r="r" b="b"/>
              <a:pathLst>
                <a:path w="356870" h="628014">
                  <a:moveTo>
                    <a:pt x="0" y="449579"/>
                  </a:moveTo>
                  <a:lnTo>
                    <a:pt x="89153" y="449579"/>
                  </a:lnTo>
                  <a:lnTo>
                    <a:pt x="89153" y="0"/>
                  </a:lnTo>
                  <a:lnTo>
                    <a:pt x="267462" y="0"/>
                  </a:lnTo>
                  <a:lnTo>
                    <a:pt x="267462" y="449579"/>
                  </a:lnTo>
                  <a:lnTo>
                    <a:pt x="356616" y="449579"/>
                  </a:lnTo>
                  <a:lnTo>
                    <a:pt x="178308" y="627888"/>
                  </a:lnTo>
                  <a:lnTo>
                    <a:pt x="0" y="449579"/>
                  </a:lnTo>
                  <a:close/>
                </a:path>
              </a:pathLst>
            </a:custGeom>
            <a:ln w="12192">
              <a:solidFill>
                <a:srgbClr val="2E528F"/>
              </a:solidFill>
            </a:ln>
          </p:spPr>
          <p:txBody>
            <a:bodyPr wrap="square" lIns="0" tIns="0" rIns="0" bIns="0" rtlCol="0"/>
            <a:lstStyle/>
            <a:p>
              <a:endParaRPr/>
            </a:p>
          </p:txBody>
        </p:sp>
      </p:grpSp>
      <p:grpSp>
        <p:nvGrpSpPr>
          <p:cNvPr id="18" name="object 18"/>
          <p:cNvGrpSpPr/>
          <p:nvPr/>
        </p:nvGrpSpPr>
        <p:grpSpPr>
          <a:xfrm>
            <a:off x="8994647" y="3336035"/>
            <a:ext cx="312420" cy="870585"/>
            <a:chOff x="8994647" y="3336035"/>
            <a:chExt cx="312420" cy="870585"/>
          </a:xfrm>
        </p:grpSpPr>
        <p:sp>
          <p:nvSpPr>
            <p:cNvPr id="19" name="object 19"/>
            <p:cNvSpPr/>
            <p:nvPr/>
          </p:nvSpPr>
          <p:spPr>
            <a:xfrm>
              <a:off x="9000743" y="3342131"/>
              <a:ext cx="300355" cy="858519"/>
            </a:xfrm>
            <a:custGeom>
              <a:avLst/>
              <a:gdLst/>
              <a:ahLst/>
              <a:cxnLst/>
              <a:rect l="l" t="t" r="r" b="b"/>
              <a:pathLst>
                <a:path w="300354" h="858520">
                  <a:moveTo>
                    <a:pt x="225171" y="0"/>
                  </a:moveTo>
                  <a:lnTo>
                    <a:pt x="75056" y="0"/>
                  </a:lnTo>
                  <a:lnTo>
                    <a:pt x="75056" y="707897"/>
                  </a:lnTo>
                  <a:lnTo>
                    <a:pt x="0" y="707897"/>
                  </a:lnTo>
                  <a:lnTo>
                    <a:pt x="150113" y="858011"/>
                  </a:lnTo>
                  <a:lnTo>
                    <a:pt x="300227" y="707897"/>
                  </a:lnTo>
                  <a:lnTo>
                    <a:pt x="225171" y="707897"/>
                  </a:lnTo>
                  <a:lnTo>
                    <a:pt x="225171" y="0"/>
                  </a:lnTo>
                  <a:close/>
                </a:path>
              </a:pathLst>
            </a:custGeom>
            <a:solidFill>
              <a:srgbClr val="4471C4"/>
            </a:solidFill>
          </p:spPr>
          <p:txBody>
            <a:bodyPr wrap="square" lIns="0" tIns="0" rIns="0" bIns="0" rtlCol="0"/>
            <a:lstStyle/>
            <a:p>
              <a:endParaRPr/>
            </a:p>
          </p:txBody>
        </p:sp>
        <p:sp>
          <p:nvSpPr>
            <p:cNvPr id="20" name="object 20"/>
            <p:cNvSpPr/>
            <p:nvPr/>
          </p:nvSpPr>
          <p:spPr>
            <a:xfrm>
              <a:off x="9000743" y="3342131"/>
              <a:ext cx="300355" cy="858519"/>
            </a:xfrm>
            <a:custGeom>
              <a:avLst/>
              <a:gdLst/>
              <a:ahLst/>
              <a:cxnLst/>
              <a:rect l="l" t="t" r="r" b="b"/>
              <a:pathLst>
                <a:path w="300354" h="858520">
                  <a:moveTo>
                    <a:pt x="0" y="707897"/>
                  </a:moveTo>
                  <a:lnTo>
                    <a:pt x="75056" y="707897"/>
                  </a:lnTo>
                  <a:lnTo>
                    <a:pt x="75056" y="0"/>
                  </a:lnTo>
                  <a:lnTo>
                    <a:pt x="225171" y="0"/>
                  </a:lnTo>
                  <a:lnTo>
                    <a:pt x="225171" y="707897"/>
                  </a:lnTo>
                  <a:lnTo>
                    <a:pt x="300227" y="707897"/>
                  </a:lnTo>
                  <a:lnTo>
                    <a:pt x="150113" y="858011"/>
                  </a:lnTo>
                  <a:lnTo>
                    <a:pt x="0" y="707897"/>
                  </a:lnTo>
                  <a:close/>
                </a:path>
              </a:pathLst>
            </a:custGeom>
            <a:ln w="12191">
              <a:solidFill>
                <a:srgbClr val="2E528F"/>
              </a:solidFill>
            </a:ln>
          </p:spPr>
          <p:txBody>
            <a:bodyPr wrap="square" lIns="0" tIns="0" rIns="0" bIns="0" rtlCol="0"/>
            <a:lstStyle/>
            <a:p>
              <a:endParaRPr/>
            </a:p>
          </p:txBody>
        </p:sp>
      </p:grpSp>
      <p:sp>
        <p:nvSpPr>
          <p:cNvPr id="21" name="object 21"/>
          <p:cNvSpPr txBox="1"/>
          <p:nvPr/>
        </p:nvSpPr>
        <p:spPr>
          <a:xfrm>
            <a:off x="1420494" y="5805932"/>
            <a:ext cx="268605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a:cs typeface="Calibri"/>
              </a:rPr>
              <a:t>Level</a:t>
            </a:r>
            <a:r>
              <a:rPr sz="2400" b="1" spc="-75" dirty="0">
                <a:solidFill>
                  <a:srgbClr val="C00000"/>
                </a:solidFill>
                <a:latin typeface="Calibri"/>
                <a:cs typeface="Calibri"/>
              </a:rPr>
              <a:t> </a:t>
            </a:r>
            <a:r>
              <a:rPr sz="2400" b="1" dirty="0">
                <a:solidFill>
                  <a:srgbClr val="C00000"/>
                </a:solidFill>
                <a:latin typeface="Calibri"/>
                <a:cs typeface="Calibri"/>
              </a:rPr>
              <a:t>of</a:t>
            </a:r>
            <a:r>
              <a:rPr sz="2400" b="1" spc="-60" dirty="0">
                <a:solidFill>
                  <a:srgbClr val="C00000"/>
                </a:solidFill>
                <a:latin typeface="Calibri"/>
                <a:cs typeface="Calibri"/>
              </a:rPr>
              <a:t> </a:t>
            </a:r>
            <a:r>
              <a:rPr sz="2400" b="1" spc="-10" dirty="0">
                <a:solidFill>
                  <a:srgbClr val="C00000"/>
                </a:solidFill>
                <a:latin typeface="Calibri"/>
                <a:cs typeface="Calibri"/>
              </a:rPr>
              <a:t>Organization</a:t>
            </a:r>
            <a:endParaRPr sz="24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193535" y="414527"/>
            <a:ext cx="5388864" cy="5943600"/>
          </a:xfrm>
          <a:prstGeom prst="rect">
            <a:avLst/>
          </a:prstGeom>
        </p:spPr>
      </p:pic>
      <p:sp>
        <p:nvSpPr>
          <p:cNvPr id="3" name="object 3"/>
          <p:cNvSpPr txBox="1">
            <a:spLocks noGrp="1"/>
          </p:cNvSpPr>
          <p:nvPr>
            <p:ph type="title"/>
          </p:nvPr>
        </p:nvSpPr>
        <p:spPr>
          <a:xfrm>
            <a:off x="918768" y="609676"/>
            <a:ext cx="4524375" cy="697230"/>
          </a:xfrm>
          <a:prstGeom prst="rect">
            <a:avLst/>
          </a:prstGeom>
        </p:spPr>
        <p:txBody>
          <a:bodyPr vert="horz" wrap="square" lIns="0" tIns="13335" rIns="0" bIns="0" rtlCol="0">
            <a:spAutoFit/>
          </a:bodyPr>
          <a:lstStyle/>
          <a:p>
            <a:pPr marL="12700">
              <a:lnSpc>
                <a:spcPct val="100000"/>
              </a:lnSpc>
              <a:spcBef>
                <a:spcPts val="105"/>
              </a:spcBef>
            </a:pPr>
            <a:r>
              <a:rPr b="1" spc="-75" dirty="0">
                <a:solidFill>
                  <a:srgbClr val="002060"/>
                </a:solidFill>
              </a:rPr>
              <a:t>Tridosha</a:t>
            </a:r>
            <a:r>
              <a:rPr b="1" spc="-150" dirty="0">
                <a:solidFill>
                  <a:srgbClr val="002060"/>
                </a:solidFill>
              </a:rPr>
              <a:t> </a:t>
            </a:r>
            <a:r>
              <a:rPr b="1" spc="-20" dirty="0">
                <a:solidFill>
                  <a:srgbClr val="002060"/>
                </a:solidFill>
              </a:rPr>
              <a:t>–Single</a:t>
            </a:r>
            <a:r>
              <a:rPr b="1" spc="-145" dirty="0">
                <a:solidFill>
                  <a:srgbClr val="002060"/>
                </a:solidFill>
              </a:rPr>
              <a:t> </a:t>
            </a:r>
            <a:r>
              <a:rPr b="1" spc="-20" dirty="0">
                <a:solidFill>
                  <a:srgbClr val="002060"/>
                </a:solidFill>
              </a:rPr>
              <a:t>Cell</a:t>
            </a:r>
          </a:p>
        </p:txBody>
      </p:sp>
      <p:sp>
        <p:nvSpPr>
          <p:cNvPr id="4" name="object 4"/>
          <p:cNvSpPr txBox="1"/>
          <p:nvPr/>
        </p:nvSpPr>
        <p:spPr>
          <a:xfrm>
            <a:off x="688340" y="1326664"/>
            <a:ext cx="5589905" cy="4885055"/>
          </a:xfrm>
          <a:prstGeom prst="rect">
            <a:avLst/>
          </a:prstGeom>
        </p:spPr>
        <p:txBody>
          <a:bodyPr vert="horz" wrap="square" lIns="0" tIns="12065" rIns="0" bIns="0" rtlCol="0">
            <a:spAutoFit/>
          </a:bodyPr>
          <a:lstStyle/>
          <a:p>
            <a:pPr marL="239395" marR="1415415" indent="-227329">
              <a:lnSpc>
                <a:spcPct val="120000"/>
              </a:lnSpc>
              <a:spcBef>
                <a:spcPts val="95"/>
              </a:spcBef>
              <a:buFont typeface="Arial MT"/>
              <a:buChar char="•"/>
              <a:tabLst>
                <a:tab pos="499109" algn="l"/>
                <a:tab pos="2635250" algn="l"/>
              </a:tabLst>
            </a:pPr>
            <a:r>
              <a:rPr sz="2800" dirty="0">
                <a:solidFill>
                  <a:srgbClr val="FF0000"/>
                </a:solidFill>
                <a:latin typeface="Calibri"/>
                <a:cs typeface="Calibri"/>
              </a:rPr>
              <a:t>Nucleous</a:t>
            </a:r>
            <a:r>
              <a:rPr sz="2800" spc="-105" dirty="0">
                <a:solidFill>
                  <a:srgbClr val="FF0000"/>
                </a:solidFill>
                <a:latin typeface="Calibri"/>
                <a:cs typeface="Calibri"/>
              </a:rPr>
              <a:t> </a:t>
            </a:r>
            <a:r>
              <a:rPr sz="2800" spc="-20" dirty="0">
                <a:latin typeface="Calibri"/>
                <a:cs typeface="Calibri"/>
              </a:rPr>
              <a:t>–</a:t>
            </a:r>
            <a:r>
              <a:rPr sz="2800" spc="-20" dirty="0">
                <a:solidFill>
                  <a:srgbClr val="001F5F"/>
                </a:solidFill>
                <a:latin typeface="Calibri"/>
                <a:cs typeface="Calibri"/>
              </a:rPr>
              <a:t>Vata</a:t>
            </a:r>
            <a:r>
              <a:rPr sz="2800" dirty="0">
                <a:solidFill>
                  <a:srgbClr val="001F5F"/>
                </a:solidFill>
                <a:latin typeface="Calibri"/>
                <a:cs typeface="Calibri"/>
              </a:rPr>
              <a:t>	</a:t>
            </a:r>
            <a:r>
              <a:rPr sz="2800" spc="-10" dirty="0">
                <a:solidFill>
                  <a:srgbClr val="001F5F"/>
                </a:solidFill>
                <a:latin typeface="Calibri"/>
                <a:cs typeface="Calibri"/>
              </a:rPr>
              <a:t>Controller 	</a:t>
            </a:r>
            <a:r>
              <a:rPr sz="2800" dirty="0">
                <a:latin typeface="Calibri"/>
                <a:cs typeface="Calibri"/>
              </a:rPr>
              <a:t>Contains</a:t>
            </a:r>
            <a:r>
              <a:rPr sz="2800" spc="-80" dirty="0">
                <a:latin typeface="Calibri"/>
                <a:cs typeface="Calibri"/>
              </a:rPr>
              <a:t> </a:t>
            </a:r>
            <a:r>
              <a:rPr sz="2800" dirty="0">
                <a:latin typeface="Calibri"/>
                <a:cs typeface="Calibri"/>
              </a:rPr>
              <a:t>genetic</a:t>
            </a:r>
            <a:r>
              <a:rPr sz="2800" spc="-100" dirty="0">
                <a:latin typeface="Calibri"/>
                <a:cs typeface="Calibri"/>
              </a:rPr>
              <a:t> </a:t>
            </a:r>
            <a:r>
              <a:rPr sz="2800" spc="-10" dirty="0">
                <a:latin typeface="Calibri"/>
                <a:cs typeface="Calibri"/>
              </a:rPr>
              <a:t>material</a:t>
            </a:r>
            <a:endParaRPr sz="2800" dirty="0">
              <a:latin typeface="Calibri"/>
              <a:cs typeface="Calibri"/>
            </a:endParaRPr>
          </a:p>
          <a:p>
            <a:pPr marL="241300" marR="5080" indent="-233045">
              <a:lnSpc>
                <a:spcPts val="3020"/>
              </a:lnSpc>
              <a:spcBef>
                <a:spcPts val="1045"/>
              </a:spcBef>
              <a:buSzPct val="96428"/>
              <a:buFont typeface="Wingdings"/>
              <a:buChar char=""/>
              <a:tabLst>
                <a:tab pos="241300" algn="l"/>
                <a:tab pos="294005" algn="l"/>
              </a:tabLst>
            </a:pPr>
            <a:r>
              <a:rPr sz="2800" spc="-10" dirty="0">
                <a:solidFill>
                  <a:srgbClr val="FF0000"/>
                </a:solidFill>
                <a:latin typeface="Calibri"/>
                <a:cs typeface="Calibri"/>
              </a:rPr>
              <a:t>	Mitochondria/Cytoplasmic</a:t>
            </a:r>
            <a:r>
              <a:rPr sz="2800" spc="-55" dirty="0">
                <a:solidFill>
                  <a:srgbClr val="FF0000"/>
                </a:solidFill>
                <a:latin typeface="Calibri"/>
                <a:cs typeface="Calibri"/>
              </a:rPr>
              <a:t> </a:t>
            </a:r>
            <a:r>
              <a:rPr sz="2800" spc="-10" dirty="0">
                <a:solidFill>
                  <a:srgbClr val="FF0000"/>
                </a:solidFill>
                <a:latin typeface="Calibri"/>
                <a:cs typeface="Calibri"/>
              </a:rPr>
              <a:t>Enzymes: </a:t>
            </a:r>
            <a:r>
              <a:rPr sz="2800" spc="-10" dirty="0">
                <a:solidFill>
                  <a:srgbClr val="001F5F"/>
                </a:solidFill>
                <a:latin typeface="Calibri"/>
                <a:cs typeface="Calibri"/>
              </a:rPr>
              <a:t>Pitta.</a:t>
            </a:r>
            <a:endParaRPr sz="2800" dirty="0">
              <a:latin typeface="Calibri"/>
              <a:cs typeface="Calibri"/>
            </a:endParaRPr>
          </a:p>
          <a:p>
            <a:pPr marL="12700" marR="1533525">
              <a:lnSpc>
                <a:spcPts val="4040"/>
              </a:lnSpc>
              <a:spcBef>
                <a:spcPts val="190"/>
              </a:spcBef>
            </a:pPr>
            <a:r>
              <a:rPr sz="2800" dirty="0">
                <a:latin typeface="Calibri"/>
                <a:cs typeface="Calibri"/>
              </a:rPr>
              <a:t>Cellular</a:t>
            </a:r>
            <a:r>
              <a:rPr sz="2800" spc="-60" dirty="0">
                <a:latin typeface="Calibri"/>
                <a:cs typeface="Calibri"/>
              </a:rPr>
              <a:t> </a:t>
            </a:r>
            <a:r>
              <a:rPr sz="2800" spc="-10" dirty="0">
                <a:latin typeface="Calibri"/>
                <a:cs typeface="Calibri"/>
              </a:rPr>
              <a:t>Metabolism Production</a:t>
            </a:r>
            <a:r>
              <a:rPr sz="2800" spc="-40" dirty="0">
                <a:latin typeface="Calibri"/>
                <a:cs typeface="Calibri"/>
              </a:rPr>
              <a:t> </a:t>
            </a:r>
            <a:r>
              <a:rPr sz="2800" dirty="0">
                <a:latin typeface="Calibri"/>
                <a:cs typeface="Calibri"/>
              </a:rPr>
              <a:t>of</a:t>
            </a:r>
            <a:r>
              <a:rPr sz="2800" spc="-75" dirty="0">
                <a:latin typeface="Calibri"/>
                <a:cs typeface="Calibri"/>
              </a:rPr>
              <a:t> </a:t>
            </a:r>
            <a:r>
              <a:rPr sz="2800" dirty="0">
                <a:latin typeface="Calibri"/>
                <a:cs typeface="Calibri"/>
              </a:rPr>
              <a:t>Energy</a:t>
            </a:r>
            <a:r>
              <a:rPr sz="2800" spc="-70" dirty="0">
                <a:latin typeface="Calibri"/>
                <a:cs typeface="Calibri"/>
              </a:rPr>
              <a:t> </a:t>
            </a:r>
            <a:r>
              <a:rPr sz="2800" spc="-10" dirty="0">
                <a:latin typeface="Calibri"/>
                <a:cs typeface="Calibri"/>
              </a:rPr>
              <a:t>&amp;Heat</a:t>
            </a:r>
            <a:endParaRPr sz="2800" dirty="0">
              <a:latin typeface="Calibri"/>
              <a:cs typeface="Calibri"/>
            </a:endParaRPr>
          </a:p>
          <a:p>
            <a:pPr marL="240029" marR="1238885" indent="-227329">
              <a:lnSpc>
                <a:spcPts val="3030"/>
              </a:lnSpc>
              <a:spcBef>
                <a:spcPts val="785"/>
              </a:spcBef>
              <a:buFont typeface="Arial MT"/>
              <a:buChar char="•"/>
              <a:tabLst>
                <a:tab pos="241300" algn="l"/>
              </a:tabLst>
            </a:pPr>
            <a:r>
              <a:rPr sz="2800" dirty="0">
                <a:solidFill>
                  <a:srgbClr val="FF0000"/>
                </a:solidFill>
                <a:latin typeface="Calibri"/>
                <a:cs typeface="Calibri"/>
              </a:rPr>
              <a:t>Plasma</a:t>
            </a:r>
            <a:r>
              <a:rPr sz="2800" spc="-80" dirty="0">
                <a:solidFill>
                  <a:srgbClr val="FF0000"/>
                </a:solidFill>
                <a:latin typeface="Calibri"/>
                <a:cs typeface="Calibri"/>
              </a:rPr>
              <a:t> </a:t>
            </a:r>
            <a:r>
              <a:rPr sz="2800" spc="-10" dirty="0">
                <a:solidFill>
                  <a:srgbClr val="FF0000"/>
                </a:solidFill>
                <a:latin typeface="Calibri"/>
                <a:cs typeface="Calibri"/>
              </a:rPr>
              <a:t>Membrene/ER/Golgi 	Apparatus/</a:t>
            </a:r>
            <a:endParaRPr sz="2800" dirty="0">
              <a:latin typeface="Calibri"/>
              <a:cs typeface="Calibri"/>
            </a:endParaRPr>
          </a:p>
          <a:p>
            <a:pPr marL="12700">
              <a:lnSpc>
                <a:spcPct val="100000"/>
              </a:lnSpc>
              <a:spcBef>
                <a:spcPts val="610"/>
              </a:spcBef>
            </a:pPr>
            <a:r>
              <a:rPr sz="2800" spc="-10" dirty="0">
                <a:solidFill>
                  <a:srgbClr val="001F5F"/>
                </a:solidFill>
                <a:latin typeface="Calibri"/>
                <a:cs typeface="Calibri"/>
              </a:rPr>
              <a:t>Kapha</a:t>
            </a:r>
            <a:endParaRPr sz="2800" dirty="0">
              <a:latin typeface="Calibri"/>
              <a:cs typeface="Calibri"/>
            </a:endParaRPr>
          </a:p>
          <a:p>
            <a:pPr marL="12700">
              <a:lnSpc>
                <a:spcPct val="100000"/>
              </a:lnSpc>
              <a:spcBef>
                <a:spcPts val="670"/>
              </a:spcBef>
            </a:pPr>
            <a:r>
              <a:rPr sz="2800" spc="-10" dirty="0">
                <a:latin typeface="Calibri"/>
                <a:cs typeface="Calibri"/>
              </a:rPr>
              <a:t>Protection,Protein/Lipid</a:t>
            </a:r>
            <a:r>
              <a:rPr sz="2800" spc="-114" dirty="0">
                <a:latin typeface="Calibri"/>
                <a:cs typeface="Calibri"/>
              </a:rPr>
              <a:t> </a:t>
            </a:r>
            <a:r>
              <a:rPr sz="2800" spc="-10" dirty="0">
                <a:latin typeface="Calibri"/>
                <a:cs typeface="Calibri"/>
              </a:rPr>
              <a:t>Synthesis.</a:t>
            </a:r>
            <a:endParaRPr sz="28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1628</TotalTime>
  <Words>2381</Words>
  <Application>Microsoft Office PowerPoint</Application>
  <PresentationFormat>Widescreen</PresentationFormat>
  <Paragraphs>332</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 MT</vt:lpstr>
      <vt:lpstr>Bahnschrift Condensed</vt:lpstr>
      <vt:lpstr>Calibri</vt:lpstr>
      <vt:lpstr>Calibri Light</vt:lpstr>
      <vt:lpstr>Nirmala UI</vt:lpstr>
      <vt:lpstr>Times New Roman</vt:lpstr>
      <vt:lpstr>Wingdings</vt:lpstr>
      <vt:lpstr>Office Theme</vt:lpstr>
      <vt:lpstr>PowerPoint Presentation</vt:lpstr>
      <vt:lpstr>PowerPoint Presentation</vt:lpstr>
      <vt:lpstr>PowerPoint Presentation</vt:lpstr>
      <vt:lpstr>Shastra &amp; Science</vt:lpstr>
      <vt:lpstr>Ayurveda Influence, Deliberate Ingnorance?</vt:lpstr>
      <vt:lpstr>PowerPoint Presentation</vt:lpstr>
      <vt:lpstr>PowerPoint Presentation</vt:lpstr>
      <vt:lpstr>Tridosha</vt:lpstr>
      <vt:lpstr>Tridosha –Single Cell</vt:lpstr>
      <vt:lpstr>HOMEOSTASIS</vt:lpstr>
      <vt:lpstr>Subjection to stress</vt:lpstr>
      <vt:lpstr>Demand or stimulation or Injurious agent</vt:lpstr>
      <vt:lpstr>BASIC PATHOLOGY </vt:lpstr>
      <vt:lpstr>BRANCHES OF PATHOLOGY </vt:lpstr>
      <vt:lpstr>DISEASE AND ITS ASPECTS </vt:lpstr>
      <vt:lpstr>TECHNIQUES FOR THE STUDY OF PATHOLOGY :as per ayurveda </vt:lpstr>
      <vt:lpstr>PowerPoint Presentation</vt:lpstr>
      <vt:lpstr>PowerPoint Presentation</vt:lpstr>
      <vt:lpstr>PowerPoint Presentation</vt:lpstr>
      <vt:lpstr>IMMUNOPATHOLOGY IN ayurveda:</vt:lpstr>
      <vt:lpstr>PowerPoint Presentation</vt:lpstr>
      <vt:lpstr>AMYLOIDOSIS </vt:lpstr>
      <vt:lpstr>PowerPoint Presentation</vt:lpstr>
      <vt:lpstr>PowerPoint Presentation</vt:lpstr>
      <vt:lpstr>HAEMODYNAMIC DISODERS </vt:lpstr>
      <vt:lpstr>OEDEMA :</vt:lpstr>
      <vt:lpstr>Hyperemia &amp; Congestion :</vt:lpstr>
      <vt:lpstr>Hemorrhage:</vt:lpstr>
      <vt:lpstr>Thrombosis</vt:lpstr>
      <vt:lpstr>Embolism :</vt:lpstr>
      <vt:lpstr>  SHOCK </vt:lpstr>
      <vt:lpstr>INFLAMMATION AND HEALING :</vt:lpstr>
      <vt:lpstr>PowerPoint Presentation</vt:lpstr>
      <vt:lpstr>PowerPoint Presentation</vt:lpstr>
      <vt:lpstr>HEALING :</vt:lpstr>
      <vt:lpstr>PowerPoint Presentation</vt:lpstr>
      <vt:lpstr>INFECTIOUS AND PARASITIC DISEASEAS IN AYURVEDA:</vt:lpstr>
      <vt:lpstr>प्रसंगाद् गात्रसंस्पर्शान्निस्वासात्सहभोजनात् । सहशय्याऽऽसनाच्चापि वस्त्रमाल्यानुलेपनात् ॥ कुष्ठं ज्वरश्च शोषश्च नेत्राभिष्यन्द एव च। औपसर्गिकरोगाश्च संक्रामन्ति नरान्नरम् ॥ (सु सं नि ५/३३-३४)</vt:lpstr>
      <vt:lpstr>PowerPoint Presentation</vt:lpstr>
      <vt:lpstr>NEOPLASM IN AYURVEDA :</vt:lpstr>
      <vt:lpstr>PowerPoint Presentation</vt:lpstr>
      <vt:lpstr>PowerPoint Presentation</vt:lpstr>
      <vt:lpstr>PowerPoint Presentation</vt:lpstr>
      <vt:lpstr>ENVIRONMENTAL AND GENETIC DISORDERS :AYURVEDA ASPECT </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VYADHI VARGIKARAN:</dc:title>
  <dc:creator>PALLAVI RATHOD</dc:creator>
  <cp:lastModifiedBy>Sani Kokani</cp:lastModifiedBy>
  <cp:revision>8</cp:revision>
  <dcterms:created xsi:type="dcterms:W3CDTF">2025-07-31T17:18:09Z</dcterms:created>
  <dcterms:modified xsi:type="dcterms:W3CDTF">2025-08-03T03:55:38Z</dcterms:modified>
</cp:coreProperties>
</file>